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390" r:id="rId2"/>
    <p:sldId id="393" r:id="rId3"/>
    <p:sldId id="391" r:id="rId4"/>
    <p:sldId id="396" r:id="rId5"/>
    <p:sldId id="409" r:id="rId6"/>
    <p:sldId id="397" r:id="rId7"/>
    <p:sldId id="406" r:id="rId8"/>
    <p:sldId id="399" r:id="rId9"/>
    <p:sldId id="377" r:id="rId10"/>
    <p:sldId id="402" r:id="rId11"/>
    <p:sldId id="389" r:id="rId12"/>
    <p:sldId id="385" r:id="rId13"/>
    <p:sldId id="388" r:id="rId14"/>
    <p:sldId id="345" r:id="rId15"/>
    <p:sldId id="346" r:id="rId16"/>
    <p:sldId id="348" r:id="rId17"/>
    <p:sldId id="342" r:id="rId18"/>
    <p:sldId id="347" r:id="rId19"/>
    <p:sldId id="379" r:id="rId20"/>
    <p:sldId id="403" r:id="rId21"/>
    <p:sldId id="401" r:id="rId22"/>
    <p:sldId id="404" r:id="rId23"/>
    <p:sldId id="405" r:id="rId24"/>
    <p:sldId id="381" r:id="rId25"/>
    <p:sldId id="349" r:id="rId26"/>
    <p:sldId id="408" r:id="rId27"/>
    <p:sldId id="362" r:id="rId28"/>
    <p:sldId id="363" r:id="rId29"/>
    <p:sldId id="341" r:id="rId30"/>
    <p:sldId id="407"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CC"/>
    <a:srgbClr val="FF0000"/>
    <a:srgbClr val="730000"/>
    <a:srgbClr val="FFA77F"/>
    <a:srgbClr val="FFFF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5607" autoAdjust="0"/>
  </p:normalViewPr>
  <p:slideViewPr>
    <p:cSldViewPr snapToGrid="0">
      <p:cViewPr varScale="1">
        <p:scale>
          <a:sx n="80" d="100"/>
          <a:sy n="80" d="100"/>
        </p:scale>
        <p:origin x="180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Response variable plotted as</a:t>
            </a:r>
            <a:r>
              <a:rPr lang="en-US" baseline="0" dirty="0"/>
              <a:t> a function of two predictor variables </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Sheet1!$A$1</c:f>
              <c:strCache>
                <c:ptCount val="1"/>
                <c:pt idx="0">
                  <c:v>Response = 0</c:v>
                </c:pt>
              </c:strCache>
            </c:strRef>
          </c:tx>
          <c:spPr>
            <a:ln w="19050" cap="rnd">
              <a:noFill/>
              <a:round/>
            </a:ln>
            <a:effectLst/>
          </c:spPr>
          <c:marker>
            <c:symbol val="circle"/>
            <c:size val="5"/>
            <c:spPr>
              <a:solidFill>
                <a:schemeClr val="tx1"/>
              </a:solidFill>
              <a:ln w="25400">
                <a:solidFill>
                  <a:schemeClr val="tx1"/>
                </a:solidFill>
              </a:ln>
              <a:effectLst/>
            </c:spPr>
          </c:marker>
          <c:xVal>
            <c:numRef>
              <c:f>Sheet1!$A$3:$A$16</c:f>
              <c:numCache>
                <c:formatCode>General</c:formatCode>
                <c:ptCount val="14"/>
                <c:pt idx="0">
                  <c:v>0.7</c:v>
                </c:pt>
                <c:pt idx="1">
                  <c:v>1.8</c:v>
                </c:pt>
                <c:pt idx="2">
                  <c:v>2.6</c:v>
                </c:pt>
                <c:pt idx="3">
                  <c:v>9.9</c:v>
                </c:pt>
                <c:pt idx="4">
                  <c:v>8.1</c:v>
                </c:pt>
                <c:pt idx="5">
                  <c:v>8</c:v>
                </c:pt>
                <c:pt idx="6">
                  <c:v>1.6</c:v>
                </c:pt>
                <c:pt idx="7">
                  <c:v>6.3</c:v>
                </c:pt>
                <c:pt idx="8">
                  <c:v>4.0999999999999996</c:v>
                </c:pt>
                <c:pt idx="9">
                  <c:v>0.8</c:v>
                </c:pt>
                <c:pt idx="10">
                  <c:v>3.4</c:v>
                </c:pt>
                <c:pt idx="11">
                  <c:v>9.1</c:v>
                </c:pt>
                <c:pt idx="12">
                  <c:v>8.6999999999999993</c:v>
                </c:pt>
                <c:pt idx="13">
                  <c:v>6.9</c:v>
                </c:pt>
              </c:numCache>
            </c:numRef>
          </c:xVal>
          <c:yVal>
            <c:numRef>
              <c:f>Sheet1!$B$3:$B$16</c:f>
              <c:numCache>
                <c:formatCode>General</c:formatCode>
                <c:ptCount val="14"/>
                <c:pt idx="0">
                  <c:v>2.7</c:v>
                </c:pt>
                <c:pt idx="1">
                  <c:v>3.2</c:v>
                </c:pt>
                <c:pt idx="2">
                  <c:v>0.8</c:v>
                </c:pt>
                <c:pt idx="3">
                  <c:v>9</c:v>
                </c:pt>
                <c:pt idx="4">
                  <c:v>2.2000000000000002</c:v>
                </c:pt>
                <c:pt idx="5">
                  <c:v>1</c:v>
                </c:pt>
                <c:pt idx="6">
                  <c:v>6.2</c:v>
                </c:pt>
                <c:pt idx="7">
                  <c:v>0.8</c:v>
                </c:pt>
                <c:pt idx="8">
                  <c:v>0.4</c:v>
                </c:pt>
                <c:pt idx="9">
                  <c:v>9.1999999999999993</c:v>
                </c:pt>
                <c:pt idx="10">
                  <c:v>8.6999999999999993</c:v>
                </c:pt>
                <c:pt idx="11">
                  <c:v>6.5</c:v>
                </c:pt>
                <c:pt idx="12">
                  <c:v>4.3</c:v>
                </c:pt>
                <c:pt idx="13">
                  <c:v>8.9</c:v>
                </c:pt>
              </c:numCache>
            </c:numRef>
          </c:yVal>
          <c:smooth val="0"/>
          <c:extLst>
            <c:ext xmlns:c16="http://schemas.microsoft.com/office/drawing/2014/chart" uri="{C3380CC4-5D6E-409C-BE32-E72D297353CC}">
              <c16:uniqueId val="{00000000-CECF-4A37-BCAF-01E5C28B570D}"/>
            </c:ext>
          </c:extLst>
        </c:ser>
        <c:ser>
          <c:idx val="1"/>
          <c:order val="1"/>
          <c:tx>
            <c:strRef>
              <c:f>Sheet1!$D$1</c:f>
              <c:strCache>
                <c:ptCount val="1"/>
                <c:pt idx="0">
                  <c:v>Response = 1</c:v>
                </c:pt>
              </c:strCache>
            </c:strRef>
          </c:tx>
          <c:spPr>
            <a:ln w="25400" cap="rnd">
              <a:noFill/>
              <a:round/>
            </a:ln>
            <a:effectLst/>
          </c:spPr>
          <c:marker>
            <c:symbol val="circle"/>
            <c:size val="5"/>
            <c:spPr>
              <a:solidFill>
                <a:srgbClr val="FF0000"/>
              </a:solidFill>
              <a:ln w="25400">
                <a:solidFill>
                  <a:srgbClr val="FF0000"/>
                </a:solidFill>
              </a:ln>
              <a:effectLst/>
            </c:spPr>
          </c:marker>
          <c:xVal>
            <c:numRef>
              <c:f>Sheet1!$D$3:$D$16</c:f>
              <c:numCache>
                <c:formatCode>General</c:formatCode>
                <c:ptCount val="14"/>
                <c:pt idx="0">
                  <c:v>5.5</c:v>
                </c:pt>
                <c:pt idx="1">
                  <c:v>4.5999999999999996</c:v>
                </c:pt>
                <c:pt idx="2">
                  <c:v>3.2</c:v>
                </c:pt>
                <c:pt idx="3">
                  <c:v>2.9</c:v>
                </c:pt>
                <c:pt idx="4">
                  <c:v>4.4000000000000004</c:v>
                </c:pt>
                <c:pt idx="5">
                  <c:v>4.7</c:v>
                </c:pt>
                <c:pt idx="6">
                  <c:v>7.1</c:v>
                </c:pt>
                <c:pt idx="7">
                  <c:v>7.7</c:v>
                </c:pt>
                <c:pt idx="8">
                  <c:v>6.2</c:v>
                </c:pt>
                <c:pt idx="9">
                  <c:v>5.0999999999999996</c:v>
                </c:pt>
                <c:pt idx="10">
                  <c:v>3.4</c:v>
                </c:pt>
                <c:pt idx="11">
                  <c:v>5.6</c:v>
                </c:pt>
                <c:pt idx="12">
                  <c:v>3.1</c:v>
                </c:pt>
                <c:pt idx="13">
                  <c:v>8.1</c:v>
                </c:pt>
              </c:numCache>
            </c:numRef>
          </c:xVal>
          <c:yVal>
            <c:numRef>
              <c:f>Sheet1!$E$3:$E$16</c:f>
              <c:numCache>
                <c:formatCode>General</c:formatCode>
                <c:ptCount val="14"/>
                <c:pt idx="0">
                  <c:v>6.7</c:v>
                </c:pt>
                <c:pt idx="1">
                  <c:v>7.2</c:v>
                </c:pt>
                <c:pt idx="2">
                  <c:v>4.5999999999999996</c:v>
                </c:pt>
                <c:pt idx="3">
                  <c:v>2.9</c:v>
                </c:pt>
                <c:pt idx="4">
                  <c:v>4.4000000000000004</c:v>
                </c:pt>
                <c:pt idx="5">
                  <c:v>3.2</c:v>
                </c:pt>
                <c:pt idx="6">
                  <c:v>6</c:v>
                </c:pt>
                <c:pt idx="7">
                  <c:v>4.7</c:v>
                </c:pt>
                <c:pt idx="8">
                  <c:v>3.1</c:v>
                </c:pt>
                <c:pt idx="9">
                  <c:v>1.8</c:v>
                </c:pt>
                <c:pt idx="10">
                  <c:v>6.5</c:v>
                </c:pt>
                <c:pt idx="11">
                  <c:v>5.3</c:v>
                </c:pt>
                <c:pt idx="12">
                  <c:v>5.4</c:v>
                </c:pt>
                <c:pt idx="13">
                  <c:v>6.2</c:v>
                </c:pt>
              </c:numCache>
            </c:numRef>
          </c:yVal>
          <c:smooth val="0"/>
          <c:extLst>
            <c:ext xmlns:c16="http://schemas.microsoft.com/office/drawing/2014/chart" uri="{C3380CC4-5D6E-409C-BE32-E72D297353CC}">
              <c16:uniqueId val="{00000001-CECF-4A37-BCAF-01E5C28B570D}"/>
            </c:ext>
          </c:extLst>
        </c:ser>
        <c:dLbls>
          <c:showLegendKey val="0"/>
          <c:showVal val="0"/>
          <c:showCatName val="0"/>
          <c:showSerName val="0"/>
          <c:showPercent val="0"/>
          <c:showBubbleSize val="0"/>
        </c:dLbls>
        <c:axId val="184644600"/>
        <c:axId val="184644992"/>
      </c:scatterChart>
      <c:valAx>
        <c:axId val="184644600"/>
        <c:scaling>
          <c:orientation val="minMax"/>
          <c:max val="1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Predictor</a:t>
                </a:r>
                <a:r>
                  <a:rPr lang="en-US" baseline="0" dirty="0"/>
                  <a:t> Variable #1</a:t>
                </a:r>
                <a:endParaRPr lang="en-US" dirty="0"/>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4644992"/>
        <c:crosses val="autoZero"/>
        <c:crossBetween val="midCat"/>
      </c:valAx>
      <c:valAx>
        <c:axId val="18464499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Predictor Variable #2</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4644600"/>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7B42BF-AC21-4C6F-A34C-C0365195E299}" type="datetimeFigureOut">
              <a:rPr lang="en-US" smtClean="0"/>
              <a:t>2/25/2019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E3525F-1EAC-42E2-8943-BF0C1F6993B6}" type="slidenum">
              <a:rPr lang="en-US" smtClean="0"/>
              <a:t>‹#›</a:t>
            </a:fld>
            <a:endParaRPr lang="en-US"/>
          </a:p>
        </p:txBody>
      </p:sp>
    </p:spTree>
    <p:extLst>
      <p:ext uri="{BB962C8B-B14F-4D97-AF65-F5344CB8AC3E}">
        <p14:creationId xmlns:p14="http://schemas.microsoft.com/office/powerpoint/2010/main" val="1249864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Timm Nawrocki, a vegetation ecologist at Alaska Center for Conservation Science and a graduate student at UAA. I’ll talk about a niche-based approach to mapping patterns of vegetation spatial variation.</a:t>
            </a:r>
          </a:p>
        </p:txBody>
      </p:sp>
      <p:sp>
        <p:nvSpPr>
          <p:cNvPr id="4" name="Slide Number Placeholder 3"/>
          <p:cNvSpPr>
            <a:spLocks noGrp="1"/>
          </p:cNvSpPr>
          <p:nvPr>
            <p:ph type="sldNum" sz="quarter" idx="10"/>
          </p:nvPr>
        </p:nvSpPr>
        <p:spPr/>
        <p:txBody>
          <a:bodyPr/>
          <a:lstStyle/>
          <a:p>
            <a:fld id="{0DE3525F-1EAC-42E2-8943-BF0C1F6993B6}" type="slidenum">
              <a:rPr lang="en-US" smtClean="0"/>
              <a:t>1</a:t>
            </a:fld>
            <a:endParaRPr lang="en-US"/>
          </a:p>
        </p:txBody>
      </p:sp>
    </p:spTree>
    <p:extLst>
      <p:ext uri="{BB962C8B-B14F-4D97-AF65-F5344CB8AC3E}">
        <p14:creationId xmlns:p14="http://schemas.microsoft.com/office/powerpoint/2010/main" val="2736045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modeled foliar cover of six dominant and widespread vascular plant species: Carex </a:t>
            </a:r>
            <a:r>
              <a:rPr lang="en-US" dirty="0" err="1"/>
              <a:t>aquatilis</a:t>
            </a:r>
            <a:r>
              <a:rPr lang="en-US" dirty="0"/>
              <a:t>, </a:t>
            </a:r>
            <a:r>
              <a:rPr lang="en-US" dirty="0" err="1"/>
              <a:t>Eriophorum</a:t>
            </a:r>
            <a:r>
              <a:rPr lang="en-US" dirty="0"/>
              <a:t> </a:t>
            </a:r>
            <a:r>
              <a:rPr lang="en-US" dirty="0" err="1"/>
              <a:t>angustifolium</a:t>
            </a:r>
            <a:r>
              <a:rPr lang="en-US" dirty="0"/>
              <a:t>, </a:t>
            </a:r>
            <a:r>
              <a:rPr lang="en-US" dirty="0" err="1"/>
              <a:t>Eriophorum</a:t>
            </a:r>
            <a:r>
              <a:rPr lang="en-US" dirty="0"/>
              <a:t> </a:t>
            </a:r>
            <a:r>
              <a:rPr lang="en-US" dirty="0" err="1"/>
              <a:t>vaginatum</a:t>
            </a:r>
            <a:r>
              <a:rPr lang="en-US" dirty="0"/>
              <a:t>, Rhododendron </a:t>
            </a:r>
            <a:r>
              <a:rPr lang="en-US" dirty="0" err="1"/>
              <a:t>tomentosum</a:t>
            </a:r>
            <a:r>
              <a:rPr lang="en-US" dirty="0"/>
              <a:t>, Salix </a:t>
            </a:r>
            <a:r>
              <a:rPr lang="en-US" dirty="0" err="1"/>
              <a:t>pulchra</a:t>
            </a:r>
            <a:r>
              <a:rPr lang="en-US" dirty="0"/>
              <a:t>, and Vaccinium vitis-idaea.</a:t>
            </a:r>
          </a:p>
          <a:p>
            <a:endParaRPr lang="en-US" dirty="0"/>
          </a:p>
          <a:p>
            <a:r>
              <a:rPr lang="en-US" dirty="0"/>
              <a:t>We statistically associated species distribution and abundance independently to a suite of 83 topographic, hydrographic, climatic, and multi-season </a:t>
            </a:r>
            <a:r>
              <a:rPr lang="en-US"/>
              <a:t>spectral features. </a:t>
            </a:r>
            <a:r>
              <a:rPr lang="en-US" dirty="0"/>
              <a:t>Our quantitative measurements informed abundance, and all of the available data informed distribution. We modeled each response type using 100 cross validation iterations with a stratified 30% of the data withheld at random as the independent test partition per iteration. We then composited the responses so that foliar cover was predicted only in areas of predicted species presence.</a:t>
            </a:r>
          </a:p>
          <a:p>
            <a:endParaRPr lang="en-US" dirty="0"/>
          </a:p>
          <a:p>
            <a:r>
              <a:rPr lang="en-US" dirty="0"/>
              <a:t>We conducted the entire modeling workflow within a Bayesian statistical framework to uniquely tune each model to species and response type.</a:t>
            </a:r>
          </a:p>
        </p:txBody>
      </p:sp>
      <p:sp>
        <p:nvSpPr>
          <p:cNvPr id="4" name="Slide Number Placeholder 3"/>
          <p:cNvSpPr>
            <a:spLocks noGrp="1"/>
          </p:cNvSpPr>
          <p:nvPr>
            <p:ph type="sldNum" sz="quarter" idx="10"/>
          </p:nvPr>
        </p:nvSpPr>
        <p:spPr/>
        <p:txBody>
          <a:bodyPr/>
          <a:lstStyle/>
          <a:p>
            <a:fld id="{0DE3525F-1EAC-42E2-8943-BF0C1F6993B6}" type="slidenum">
              <a:rPr lang="en-US" smtClean="0"/>
              <a:t>10</a:t>
            </a:fld>
            <a:endParaRPr lang="en-US"/>
          </a:p>
        </p:txBody>
      </p:sp>
    </p:spTree>
    <p:extLst>
      <p:ext uri="{BB962C8B-B14F-4D97-AF65-F5344CB8AC3E}">
        <p14:creationId xmlns:p14="http://schemas.microsoft.com/office/powerpoint/2010/main" val="1806471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selected to model responses using stochastic gradient boosting ensembles because they’re capable of predicting complex patterns of continuous and binary responses from numerous, potentially weak, correlations in relatively small samples. Stochastic gradient boosting is a composite of sequential weak learners, where each learner performs slightly better than random. We selected decision trees with 8 or fewer splits as our weak learners with N total trees and lambda learning rate among other regularization and randomization factors. In the visual example our weak learners are skiers.</a:t>
            </a:r>
          </a:p>
        </p:txBody>
      </p:sp>
      <p:sp>
        <p:nvSpPr>
          <p:cNvPr id="4" name="Slide Number Placeholder 3"/>
          <p:cNvSpPr>
            <a:spLocks noGrp="1"/>
          </p:cNvSpPr>
          <p:nvPr>
            <p:ph type="sldNum" sz="quarter" idx="10"/>
          </p:nvPr>
        </p:nvSpPr>
        <p:spPr/>
        <p:txBody>
          <a:bodyPr/>
          <a:lstStyle/>
          <a:p>
            <a:fld id="{0DE3525F-1EAC-42E2-8943-BF0C1F6993B6}" type="slidenum">
              <a:rPr lang="en-US" smtClean="0"/>
              <a:t>11</a:t>
            </a:fld>
            <a:endParaRPr lang="en-US"/>
          </a:p>
        </p:txBody>
      </p:sp>
    </p:spTree>
    <p:extLst>
      <p:ext uri="{BB962C8B-B14F-4D97-AF65-F5344CB8AC3E}">
        <p14:creationId xmlns:p14="http://schemas.microsoft.com/office/powerpoint/2010/main" val="3355744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weak learner sequentially fits the gradient that remains in the data from the combined previous weak learners, with the direction of each iteration maximizing steepest descent and the distance proportional to negative slope.</a:t>
            </a:r>
          </a:p>
        </p:txBody>
      </p:sp>
      <p:sp>
        <p:nvSpPr>
          <p:cNvPr id="4" name="Slide Number Placeholder 3"/>
          <p:cNvSpPr>
            <a:spLocks noGrp="1"/>
          </p:cNvSpPr>
          <p:nvPr>
            <p:ph type="sldNum" sz="quarter" idx="10"/>
          </p:nvPr>
        </p:nvSpPr>
        <p:spPr/>
        <p:txBody>
          <a:bodyPr/>
          <a:lstStyle/>
          <a:p>
            <a:fld id="{0DE3525F-1EAC-42E2-8943-BF0C1F6993B6}" type="slidenum">
              <a:rPr lang="en-US" smtClean="0"/>
              <a:t>12</a:t>
            </a:fld>
            <a:endParaRPr lang="en-US"/>
          </a:p>
        </p:txBody>
      </p:sp>
    </p:spTree>
    <p:extLst>
      <p:ext uri="{BB962C8B-B14F-4D97-AF65-F5344CB8AC3E}">
        <p14:creationId xmlns:p14="http://schemas.microsoft.com/office/powerpoint/2010/main" val="41018871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weak learners descend the gradient to minimize a loss function. In the context of classification, this can be thought of as re-classifying the incorrect classifications. In regression, this can be thought of as repeatedly refitting the residuals. In both cases, the models continuously refit different aspects of the data.</a:t>
            </a:r>
          </a:p>
        </p:txBody>
      </p:sp>
      <p:sp>
        <p:nvSpPr>
          <p:cNvPr id="4" name="Slide Number Placeholder 3"/>
          <p:cNvSpPr>
            <a:spLocks noGrp="1"/>
          </p:cNvSpPr>
          <p:nvPr>
            <p:ph type="sldNum" sz="quarter" idx="10"/>
          </p:nvPr>
        </p:nvSpPr>
        <p:spPr/>
        <p:txBody>
          <a:bodyPr/>
          <a:lstStyle/>
          <a:p>
            <a:fld id="{0DE3525F-1EAC-42E2-8943-BF0C1F6993B6}" type="slidenum">
              <a:rPr lang="en-US" smtClean="0"/>
              <a:t>13</a:t>
            </a:fld>
            <a:endParaRPr lang="en-US"/>
          </a:p>
        </p:txBody>
      </p:sp>
    </p:spTree>
    <p:extLst>
      <p:ext uri="{BB962C8B-B14F-4D97-AF65-F5344CB8AC3E}">
        <p14:creationId xmlns:p14="http://schemas.microsoft.com/office/powerpoint/2010/main" val="19135974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predictions resulted in maps of foliar cover across the study area for five out of six selected species. Our best performing model was Salix </a:t>
            </a:r>
            <a:r>
              <a:rPr lang="en-US" dirty="0" err="1"/>
              <a:t>pulchra</a:t>
            </a:r>
            <a:r>
              <a:rPr lang="en-US" dirty="0"/>
              <a:t>, which predicted 65% of the variation in observed foliar cover with root mean squared error of 5.4%. Our results make sense ecologically, with widespread presence on drained slopes and high-centered polygons and high-abundance along stream corridors in the foothills.</a:t>
            </a:r>
          </a:p>
        </p:txBody>
      </p:sp>
      <p:sp>
        <p:nvSpPr>
          <p:cNvPr id="4" name="Slide Number Placeholder 3"/>
          <p:cNvSpPr>
            <a:spLocks noGrp="1"/>
          </p:cNvSpPr>
          <p:nvPr>
            <p:ph type="sldNum" sz="quarter" idx="10"/>
          </p:nvPr>
        </p:nvSpPr>
        <p:spPr/>
        <p:txBody>
          <a:bodyPr/>
          <a:lstStyle/>
          <a:p>
            <a:fld id="{0DE3525F-1EAC-42E2-8943-BF0C1F6993B6}" type="slidenum">
              <a:rPr lang="en-US" smtClean="0"/>
              <a:t>14</a:t>
            </a:fld>
            <a:endParaRPr lang="en-US"/>
          </a:p>
        </p:txBody>
      </p:sp>
    </p:spTree>
    <p:extLst>
      <p:ext uri="{BB962C8B-B14F-4D97-AF65-F5344CB8AC3E}">
        <p14:creationId xmlns:p14="http://schemas.microsoft.com/office/powerpoint/2010/main" val="21140691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worst performing model, with the exception of E. </a:t>
            </a:r>
            <a:r>
              <a:rPr lang="en-US" dirty="0" err="1"/>
              <a:t>angustifolium</a:t>
            </a:r>
            <a:r>
              <a:rPr lang="en-US" dirty="0"/>
              <a:t>, which I’ll discuss later, was Carex </a:t>
            </a:r>
            <a:r>
              <a:rPr lang="en-US" dirty="0" err="1"/>
              <a:t>aquatilis</a:t>
            </a:r>
            <a:r>
              <a:rPr lang="en-US" dirty="0"/>
              <a:t>, which predicted 35% of the variation in observed foliar cover with root mean squared error of 13.8%. Again, the results make sense ecologically with Carex </a:t>
            </a:r>
            <a:r>
              <a:rPr lang="en-US" dirty="0" err="1"/>
              <a:t>aquatilis</a:t>
            </a:r>
            <a:r>
              <a:rPr lang="en-US" dirty="0"/>
              <a:t> most abundant on low-centered polygons, and widespread among the wetland features of the coastal plain, but largely absent from the drained slopes of the foothills.</a:t>
            </a:r>
          </a:p>
        </p:txBody>
      </p:sp>
      <p:sp>
        <p:nvSpPr>
          <p:cNvPr id="4" name="Slide Number Placeholder 3"/>
          <p:cNvSpPr>
            <a:spLocks noGrp="1"/>
          </p:cNvSpPr>
          <p:nvPr>
            <p:ph type="sldNum" sz="quarter" idx="10"/>
          </p:nvPr>
        </p:nvSpPr>
        <p:spPr/>
        <p:txBody>
          <a:bodyPr/>
          <a:lstStyle/>
          <a:p>
            <a:fld id="{0DE3525F-1EAC-42E2-8943-BF0C1F6993B6}" type="slidenum">
              <a:rPr lang="en-US" smtClean="0"/>
              <a:t>15</a:t>
            </a:fld>
            <a:endParaRPr lang="en-US"/>
          </a:p>
        </p:txBody>
      </p:sp>
    </p:spTree>
    <p:extLst>
      <p:ext uri="{BB962C8B-B14F-4D97-AF65-F5344CB8AC3E}">
        <p14:creationId xmlns:p14="http://schemas.microsoft.com/office/powerpoint/2010/main" val="14262553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 modeling species individually, our spatial predictions for </a:t>
            </a:r>
            <a:r>
              <a:rPr lang="en-US" dirty="0" err="1"/>
              <a:t>Eriophorum</a:t>
            </a:r>
            <a:r>
              <a:rPr lang="en-US" dirty="0"/>
              <a:t> </a:t>
            </a:r>
            <a:r>
              <a:rPr lang="en-US" dirty="0" err="1"/>
              <a:t>vaginatum</a:t>
            </a:r>
            <a:r>
              <a:rPr lang="en-US" dirty="0"/>
              <a:t>, Rhododendron </a:t>
            </a:r>
            <a:r>
              <a:rPr lang="en-US" dirty="0" err="1"/>
              <a:t>tomentosum</a:t>
            </a:r>
            <a:r>
              <a:rPr lang="en-US" dirty="0"/>
              <a:t>, and Vaccinium vitis-idaea were strongly correlated with each other, which reflects the strong correlation among these species in our observation data. The realized niches of these species overlap to form the </a:t>
            </a:r>
            <a:r>
              <a:rPr lang="en-US" dirty="0" err="1"/>
              <a:t>Eriophorum</a:t>
            </a:r>
            <a:r>
              <a:rPr lang="en-US" dirty="0"/>
              <a:t> </a:t>
            </a:r>
            <a:r>
              <a:rPr lang="en-US" dirty="0" err="1"/>
              <a:t>vaginatum</a:t>
            </a:r>
            <a:r>
              <a:rPr lang="en-US" dirty="0"/>
              <a:t> dominated tussock tundra communities on drained slopes and mesic polygon features. This means that we’re successfully inferring community gradients from the spectral and environmental data.</a:t>
            </a:r>
          </a:p>
        </p:txBody>
      </p:sp>
      <p:sp>
        <p:nvSpPr>
          <p:cNvPr id="4" name="Slide Number Placeholder 3"/>
          <p:cNvSpPr>
            <a:spLocks noGrp="1"/>
          </p:cNvSpPr>
          <p:nvPr>
            <p:ph type="sldNum" sz="quarter" idx="10"/>
          </p:nvPr>
        </p:nvSpPr>
        <p:spPr/>
        <p:txBody>
          <a:bodyPr/>
          <a:lstStyle/>
          <a:p>
            <a:fld id="{0DE3525F-1EAC-42E2-8943-BF0C1F6993B6}" type="slidenum">
              <a:rPr lang="en-US" smtClean="0"/>
              <a:t>16</a:t>
            </a:fld>
            <a:endParaRPr lang="en-US"/>
          </a:p>
        </p:txBody>
      </p:sp>
    </p:spTree>
    <p:extLst>
      <p:ext uri="{BB962C8B-B14F-4D97-AF65-F5344CB8AC3E}">
        <p14:creationId xmlns:p14="http://schemas.microsoft.com/office/powerpoint/2010/main" val="19564595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compare to our results to the predictions of a recent discrete type map, the North Slope Land Cover map, we assigned foliar cover means per cover class using linear models in 100 cross validation iterations with 30% of data withheld at random per iteration as the independent test partition.</a:t>
            </a:r>
          </a:p>
        </p:txBody>
      </p:sp>
      <p:sp>
        <p:nvSpPr>
          <p:cNvPr id="4" name="Slide Number Placeholder 3"/>
          <p:cNvSpPr>
            <a:spLocks noGrp="1"/>
          </p:cNvSpPr>
          <p:nvPr>
            <p:ph type="sldNum" sz="quarter" idx="10"/>
          </p:nvPr>
        </p:nvSpPr>
        <p:spPr/>
        <p:txBody>
          <a:bodyPr/>
          <a:lstStyle/>
          <a:p>
            <a:fld id="{0DE3525F-1EAC-42E2-8943-BF0C1F6993B6}" type="slidenum">
              <a:rPr lang="en-US" smtClean="0"/>
              <a:t>17</a:t>
            </a:fld>
            <a:endParaRPr lang="en-US"/>
          </a:p>
        </p:txBody>
      </p:sp>
    </p:spTree>
    <p:extLst>
      <p:ext uri="{BB962C8B-B14F-4D97-AF65-F5344CB8AC3E}">
        <p14:creationId xmlns:p14="http://schemas.microsoft.com/office/powerpoint/2010/main" val="23102220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Doing that gave us an estimate of how well the discrete map reflects species heterogeneity. The middle column shows the predictive performance of the NSSI map and the right column shows the predictive performance of our continuous maps. Neither predicted the variation in observed foliar cover of </a:t>
            </a:r>
            <a:r>
              <a:rPr lang="en-US" dirty="0" err="1"/>
              <a:t>Eriophorum</a:t>
            </a:r>
            <a:r>
              <a:rPr lang="en-US" dirty="0"/>
              <a:t> </a:t>
            </a:r>
            <a:r>
              <a:rPr lang="en-US" dirty="0" err="1"/>
              <a:t>angustifolium</a:t>
            </a:r>
            <a:r>
              <a:rPr lang="en-US" dirty="0"/>
              <a:t>, although the continuous results successfully predicted distribution. We suspect </a:t>
            </a:r>
            <a:r>
              <a:rPr lang="en-US" dirty="0" err="1"/>
              <a:t>Eriophorum</a:t>
            </a:r>
            <a:r>
              <a:rPr lang="en-US" dirty="0"/>
              <a:t> </a:t>
            </a:r>
            <a:r>
              <a:rPr lang="en-US" dirty="0" err="1"/>
              <a:t>angustifolium</a:t>
            </a:r>
            <a:r>
              <a:rPr lang="en-US" dirty="0"/>
              <a:t> was not well-matched to the 30 m scale of these analyses. It often occupies narrow water tracks and other linear wetland features that are much smaller than our prediction grid. The NSSI map performed relatively well for </a:t>
            </a:r>
            <a:r>
              <a:rPr lang="en-US" dirty="0" err="1"/>
              <a:t>Eriophorum</a:t>
            </a:r>
            <a:r>
              <a:rPr lang="en-US" dirty="0"/>
              <a:t> </a:t>
            </a:r>
            <a:r>
              <a:rPr lang="en-US" dirty="0" err="1"/>
              <a:t>vaginatum</a:t>
            </a:r>
            <a:r>
              <a:rPr lang="en-US" dirty="0"/>
              <a:t> and associates, likely because the map classes are biased towards tussock tundra vegetation types. For all species except </a:t>
            </a:r>
            <a:r>
              <a:rPr lang="en-US" dirty="0" err="1"/>
              <a:t>Eriophorum</a:t>
            </a:r>
            <a:r>
              <a:rPr lang="en-US" dirty="0"/>
              <a:t> </a:t>
            </a:r>
            <a:r>
              <a:rPr lang="en-US" dirty="0" err="1"/>
              <a:t>angustifolium</a:t>
            </a:r>
            <a:r>
              <a:rPr lang="en-US" dirty="0"/>
              <a:t>, the continuous maps predicted significantly more of the observed species-level spatial variation. An example of how this might affect natural resource managers is the issue of </a:t>
            </a:r>
            <a:r>
              <a:rPr lang="en-US" dirty="0" err="1"/>
              <a:t>shrubification</a:t>
            </a:r>
            <a:r>
              <a:rPr lang="en-US" dirty="0"/>
              <a:t>: expansion of Salix </a:t>
            </a:r>
            <a:r>
              <a:rPr lang="en-US" dirty="0" err="1"/>
              <a:t>pulchra</a:t>
            </a:r>
            <a:r>
              <a:rPr lang="en-US" dirty="0"/>
              <a:t> will have low change detectability with the discrete map, but relatively high detectability with the foliar cover prediction.</a:t>
            </a:r>
          </a:p>
        </p:txBody>
      </p:sp>
      <p:sp>
        <p:nvSpPr>
          <p:cNvPr id="4" name="Slide Number Placeholder 3"/>
          <p:cNvSpPr>
            <a:spLocks noGrp="1"/>
          </p:cNvSpPr>
          <p:nvPr>
            <p:ph type="sldNum" sz="quarter" idx="10"/>
          </p:nvPr>
        </p:nvSpPr>
        <p:spPr/>
        <p:txBody>
          <a:bodyPr/>
          <a:lstStyle/>
          <a:p>
            <a:fld id="{0DE3525F-1EAC-42E2-8943-BF0C1F6993B6}" type="slidenum">
              <a:rPr lang="en-US" smtClean="0"/>
              <a:t>18</a:t>
            </a:fld>
            <a:endParaRPr lang="en-US"/>
          </a:p>
        </p:txBody>
      </p:sp>
    </p:spTree>
    <p:extLst>
      <p:ext uri="{BB962C8B-B14F-4D97-AF65-F5344CB8AC3E}">
        <p14:creationId xmlns:p14="http://schemas.microsoft.com/office/powerpoint/2010/main" val="36907097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next step for this project will be to link our foliar cover predictions to phenology and physical habitat to explore the spatial and temporal relationships of caribou resource selection to the forage species Carex </a:t>
            </a:r>
            <a:r>
              <a:rPr lang="en-US" dirty="0" err="1"/>
              <a:t>aquatilis</a:t>
            </a:r>
            <a:r>
              <a:rPr lang="en-US" dirty="0"/>
              <a:t>, </a:t>
            </a:r>
            <a:r>
              <a:rPr lang="en-US" dirty="0" err="1"/>
              <a:t>Eriophorum</a:t>
            </a:r>
            <a:r>
              <a:rPr lang="en-US" dirty="0"/>
              <a:t> </a:t>
            </a:r>
            <a:r>
              <a:rPr lang="en-US" dirty="0" err="1"/>
              <a:t>vaginatum</a:t>
            </a:r>
            <a:r>
              <a:rPr lang="en-US" dirty="0"/>
              <a:t>, and Salix </a:t>
            </a:r>
            <a:r>
              <a:rPr lang="en-US" dirty="0" err="1"/>
              <a:t>pulchra</a:t>
            </a:r>
            <a:r>
              <a:rPr lang="en-US" dirty="0"/>
              <a:t> in June and July.</a:t>
            </a:r>
          </a:p>
          <a:p>
            <a:endParaRPr lang="en-US" dirty="0"/>
          </a:p>
          <a:p>
            <a:r>
              <a:rPr lang="en-US" dirty="0"/>
              <a:t>We also will begin mapping forage availability for moose in Southwest Alaska.</a:t>
            </a:r>
          </a:p>
          <a:p>
            <a:endParaRPr lang="en-US" dirty="0"/>
          </a:p>
          <a:p>
            <a:r>
              <a:rPr lang="en-US" dirty="0"/>
              <a:t>As a long-term goal, I would like to apply these methods towards the production of a quantitative vegetation community map for Alaska.</a:t>
            </a:r>
          </a:p>
        </p:txBody>
      </p:sp>
      <p:sp>
        <p:nvSpPr>
          <p:cNvPr id="4" name="Slide Number Placeholder 3"/>
          <p:cNvSpPr>
            <a:spLocks noGrp="1"/>
          </p:cNvSpPr>
          <p:nvPr>
            <p:ph type="sldNum" sz="quarter" idx="10"/>
          </p:nvPr>
        </p:nvSpPr>
        <p:spPr/>
        <p:txBody>
          <a:bodyPr/>
          <a:lstStyle/>
          <a:p>
            <a:fld id="{0DE3525F-1EAC-42E2-8943-BF0C1F6993B6}" type="slidenum">
              <a:rPr lang="en-US" smtClean="0"/>
              <a:t>19</a:t>
            </a:fld>
            <a:endParaRPr lang="en-US"/>
          </a:p>
        </p:txBody>
      </p:sp>
    </p:spTree>
    <p:extLst>
      <p:ext uri="{BB962C8B-B14F-4D97-AF65-F5344CB8AC3E}">
        <p14:creationId xmlns:p14="http://schemas.microsoft.com/office/powerpoint/2010/main" val="3277237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Scott Guyer at BLM provided the major funding for this project. Beth Schulz at USFS provided additional funding related to development of a statewide vegetation plots database. And I want to recognize my coauthors on this study Matt Carlson and Jeanne </a:t>
            </a:r>
            <a:r>
              <a:rPr lang="en-US" dirty="0" err="1"/>
              <a:t>Osnas</a:t>
            </a:r>
            <a:r>
              <a:rPr lang="en-US" dirty="0"/>
              <a:t> at UAA and Jamie Trammell at SOU.</a:t>
            </a:r>
          </a:p>
        </p:txBody>
      </p:sp>
      <p:sp>
        <p:nvSpPr>
          <p:cNvPr id="4" name="Slide Number Placeholder 3"/>
          <p:cNvSpPr>
            <a:spLocks noGrp="1"/>
          </p:cNvSpPr>
          <p:nvPr>
            <p:ph type="sldNum" sz="quarter" idx="10"/>
          </p:nvPr>
        </p:nvSpPr>
        <p:spPr/>
        <p:txBody>
          <a:bodyPr/>
          <a:lstStyle/>
          <a:p>
            <a:fld id="{0DE3525F-1EAC-42E2-8943-BF0C1F6993B6}" type="slidenum">
              <a:rPr lang="en-US" smtClean="0"/>
              <a:t>2</a:t>
            </a:fld>
            <a:endParaRPr lang="en-US"/>
          </a:p>
        </p:txBody>
      </p:sp>
    </p:spTree>
    <p:extLst>
      <p:ext uri="{BB962C8B-B14F-4D97-AF65-F5344CB8AC3E}">
        <p14:creationId xmlns:p14="http://schemas.microsoft.com/office/powerpoint/2010/main" val="34466388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species checklists, vegetation plots database, and project code are available online. The geospatial products will be available soon on the ACCS data catalog. </a:t>
            </a:r>
          </a:p>
        </p:txBody>
      </p:sp>
      <p:sp>
        <p:nvSpPr>
          <p:cNvPr id="4" name="Slide Number Placeholder 3"/>
          <p:cNvSpPr>
            <a:spLocks noGrp="1"/>
          </p:cNvSpPr>
          <p:nvPr>
            <p:ph type="sldNum" sz="quarter" idx="10"/>
          </p:nvPr>
        </p:nvSpPr>
        <p:spPr/>
        <p:txBody>
          <a:bodyPr/>
          <a:lstStyle/>
          <a:p>
            <a:fld id="{0DE3525F-1EAC-42E2-8943-BF0C1F6993B6}" type="slidenum">
              <a:rPr lang="en-US" smtClean="0"/>
              <a:t>20</a:t>
            </a:fld>
            <a:endParaRPr lang="en-US"/>
          </a:p>
        </p:txBody>
      </p:sp>
    </p:spTree>
    <p:extLst>
      <p:ext uri="{BB962C8B-B14F-4D97-AF65-F5344CB8AC3E}">
        <p14:creationId xmlns:p14="http://schemas.microsoft.com/office/powerpoint/2010/main" val="2143583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E3525F-1EAC-42E2-8943-BF0C1F6993B6}" type="slidenum">
              <a:rPr lang="en-US" smtClean="0"/>
              <a:t>26</a:t>
            </a:fld>
            <a:endParaRPr lang="en-US"/>
          </a:p>
        </p:txBody>
      </p:sp>
    </p:spTree>
    <p:extLst>
      <p:ext uri="{BB962C8B-B14F-4D97-AF65-F5344CB8AC3E}">
        <p14:creationId xmlns:p14="http://schemas.microsoft.com/office/powerpoint/2010/main" val="660815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project stems from a recognition by DOI agencies with lands in the arctic of the need to synthesize existing vegetation data across the region and integrate those field data with remote sensing data. Statistical inference from these data can answer specific questions that will enable natural resource managers to make informed decisions.</a:t>
            </a:r>
          </a:p>
          <a:p>
            <a:r>
              <a:rPr lang="en-US" dirty="0"/>
              <a:t>What are the locations, abundance, patterns, and trends of vegetation species and communities?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Where is forage for caribou and other Arctic herbivores?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Neither of these questions are answered well by traditional vegetation maps.</a:t>
            </a:r>
          </a:p>
        </p:txBody>
      </p:sp>
      <p:sp>
        <p:nvSpPr>
          <p:cNvPr id="4" name="Slide Number Placeholder 3"/>
          <p:cNvSpPr>
            <a:spLocks noGrp="1"/>
          </p:cNvSpPr>
          <p:nvPr>
            <p:ph type="sldNum" sz="quarter" idx="10"/>
          </p:nvPr>
        </p:nvSpPr>
        <p:spPr/>
        <p:txBody>
          <a:bodyPr/>
          <a:lstStyle/>
          <a:p>
            <a:fld id="{0DE3525F-1EAC-42E2-8943-BF0C1F6993B6}" type="slidenum">
              <a:rPr lang="en-US" smtClean="0"/>
              <a:t>3</a:t>
            </a:fld>
            <a:endParaRPr lang="en-US"/>
          </a:p>
        </p:txBody>
      </p:sp>
    </p:spTree>
    <p:extLst>
      <p:ext uri="{BB962C8B-B14F-4D97-AF65-F5344CB8AC3E}">
        <p14:creationId xmlns:p14="http://schemas.microsoft.com/office/powerpoint/2010/main" val="1566235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traditional, I’m referring to non-overlapping discrete type vegetation maps, such as the North Slope Land Cover map shown. These maps have several assumptions: vegetation form deterministic clusters; clusters either have no internal structure or the internal variation is unimportant; the landscape is divided by a series of abrupt discontinuities.</a:t>
            </a:r>
          </a:p>
          <a:p>
            <a:endParaRPr lang="en-US" dirty="0"/>
          </a:p>
          <a:p>
            <a:r>
              <a:rPr lang="en-US" dirty="0"/>
              <a:t>All three of these assumptions are contradictory to the past 100 years of ecological theory.</a:t>
            </a:r>
          </a:p>
        </p:txBody>
      </p:sp>
      <p:sp>
        <p:nvSpPr>
          <p:cNvPr id="4" name="Slide Number Placeholder 3"/>
          <p:cNvSpPr>
            <a:spLocks noGrp="1"/>
          </p:cNvSpPr>
          <p:nvPr>
            <p:ph type="sldNum" sz="quarter" idx="10"/>
          </p:nvPr>
        </p:nvSpPr>
        <p:spPr/>
        <p:txBody>
          <a:bodyPr/>
          <a:lstStyle/>
          <a:p>
            <a:fld id="{0DE3525F-1EAC-42E2-8943-BF0C1F6993B6}" type="slidenum">
              <a:rPr lang="en-US" smtClean="0"/>
              <a:t>4</a:t>
            </a:fld>
            <a:endParaRPr lang="en-US"/>
          </a:p>
        </p:txBody>
      </p:sp>
    </p:spTree>
    <p:extLst>
      <p:ext uri="{BB962C8B-B14F-4D97-AF65-F5344CB8AC3E}">
        <p14:creationId xmlns:p14="http://schemas.microsoft.com/office/powerpoint/2010/main" val="1742695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1926 Gleason hypothesized that individualistic responses form plant communities and Whittaker brought data to back that argument in 1967. Additionally, in 1957 Hutchinson hypothesized that species variation in physical space is driven by environmental and biotic gradients in niche space. These two axioms imply that species are the fundamental units by which environmental and biotic gradients drive spatial patterns, in addition to </a:t>
            </a:r>
            <a:r>
              <a:rPr lang="en-US" dirty="0" err="1"/>
              <a:t>biohistorical</a:t>
            </a:r>
            <a:r>
              <a:rPr lang="en-US" dirty="0"/>
              <a:t> factors, stochastic events, and dispersal limitations.</a:t>
            </a:r>
          </a:p>
          <a:p>
            <a:endParaRPr lang="en-US" dirty="0"/>
          </a:p>
          <a:p>
            <a:r>
              <a:rPr lang="en-US" dirty="0"/>
              <a:t>We should therefore map vegetation in a way that represents the variation of individual species, or, to say it another way, our maps should represent the realized niches of species. This photo shows one of our field sites from 2017 with high spatial heterogeneity at multiple scales. We broadly categorized this site as alpine dwarf shrub tundra, but you could potentially measure high foliar cover of Salix alaxensis here.</a:t>
            </a:r>
          </a:p>
        </p:txBody>
      </p:sp>
      <p:sp>
        <p:nvSpPr>
          <p:cNvPr id="4" name="Slide Number Placeholder 3"/>
          <p:cNvSpPr>
            <a:spLocks noGrp="1"/>
          </p:cNvSpPr>
          <p:nvPr>
            <p:ph type="sldNum" sz="quarter" idx="10"/>
          </p:nvPr>
        </p:nvSpPr>
        <p:spPr/>
        <p:txBody>
          <a:bodyPr/>
          <a:lstStyle/>
          <a:p>
            <a:fld id="{0DE3525F-1EAC-42E2-8943-BF0C1F6993B6}" type="slidenum">
              <a:rPr lang="en-US" smtClean="0"/>
              <a:t>5</a:t>
            </a:fld>
            <a:endParaRPr lang="en-US"/>
          </a:p>
        </p:txBody>
      </p:sp>
    </p:spTree>
    <p:extLst>
      <p:ext uri="{BB962C8B-B14F-4D97-AF65-F5344CB8AC3E}">
        <p14:creationId xmlns:p14="http://schemas.microsoft.com/office/powerpoint/2010/main" val="3487004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know that vegetation communities often do not have discrete boundaries and instead vary continuously through transitional forms. Discrete representations of continuous variables lead to information loss and the introduction of arbitrary thresholds that reflect the bias of particular ecologists rather than ecological phenomena.</a:t>
            </a:r>
          </a:p>
        </p:txBody>
      </p:sp>
      <p:sp>
        <p:nvSpPr>
          <p:cNvPr id="4" name="Slide Number Placeholder 3"/>
          <p:cNvSpPr>
            <a:spLocks noGrp="1"/>
          </p:cNvSpPr>
          <p:nvPr>
            <p:ph type="sldNum" sz="quarter" idx="10"/>
          </p:nvPr>
        </p:nvSpPr>
        <p:spPr/>
        <p:txBody>
          <a:bodyPr/>
          <a:lstStyle/>
          <a:p>
            <a:fld id="{0DE3525F-1EAC-42E2-8943-BF0C1F6993B6}" type="slidenum">
              <a:rPr lang="en-US" smtClean="0"/>
              <a:t>6</a:t>
            </a:fld>
            <a:endParaRPr lang="en-US"/>
          </a:p>
        </p:txBody>
      </p:sp>
    </p:spTree>
    <p:extLst>
      <p:ext uri="{BB962C8B-B14F-4D97-AF65-F5344CB8AC3E}">
        <p14:creationId xmlns:p14="http://schemas.microsoft.com/office/powerpoint/2010/main" val="2620372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an example of how this relates to wildlife, if we think that the spatial heterogeneity in forage abundance and quality matters to herbivores, then we should move towards a mapping approach that predicts the spatial variation of forage species.</a:t>
            </a:r>
          </a:p>
        </p:txBody>
      </p:sp>
      <p:sp>
        <p:nvSpPr>
          <p:cNvPr id="4" name="Slide Number Placeholder 3"/>
          <p:cNvSpPr>
            <a:spLocks noGrp="1"/>
          </p:cNvSpPr>
          <p:nvPr>
            <p:ph type="sldNum" sz="quarter" idx="10"/>
          </p:nvPr>
        </p:nvSpPr>
        <p:spPr/>
        <p:txBody>
          <a:bodyPr/>
          <a:lstStyle/>
          <a:p>
            <a:fld id="{0DE3525F-1EAC-42E2-8943-BF0C1F6993B6}" type="slidenum">
              <a:rPr lang="en-US" smtClean="0"/>
              <a:t>7</a:t>
            </a:fld>
            <a:endParaRPr lang="en-US"/>
          </a:p>
        </p:txBody>
      </p:sp>
    </p:spTree>
    <p:extLst>
      <p:ext uri="{BB962C8B-B14F-4D97-AF65-F5344CB8AC3E}">
        <p14:creationId xmlns:p14="http://schemas.microsoft.com/office/powerpoint/2010/main" val="2221666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collected vegetation and environmental characteristic data in NPR-A from 2012 to 2017 at 185 sites (represented in this map as black squares). We integrated these data into a standardized, web-hosted database with ground measurements from thirteen additional extensive vegetation monitoring and surveying datasets in northern Alaska (represented by grey circles). The data that we collected were the only data that were quantitative and comparable to the size of a </a:t>
            </a:r>
            <a:r>
              <a:rPr lang="en-US" dirty="0" err="1"/>
              <a:t>landsat</a:t>
            </a:r>
            <a:r>
              <a:rPr lang="en-US" dirty="0"/>
              <a:t> pixel.</a:t>
            </a:r>
          </a:p>
        </p:txBody>
      </p:sp>
      <p:sp>
        <p:nvSpPr>
          <p:cNvPr id="4" name="Slide Number Placeholder 3"/>
          <p:cNvSpPr>
            <a:spLocks noGrp="1"/>
          </p:cNvSpPr>
          <p:nvPr>
            <p:ph type="sldNum" sz="quarter" idx="10"/>
          </p:nvPr>
        </p:nvSpPr>
        <p:spPr/>
        <p:txBody>
          <a:bodyPr/>
          <a:lstStyle/>
          <a:p>
            <a:fld id="{0DE3525F-1EAC-42E2-8943-BF0C1F6993B6}" type="slidenum">
              <a:rPr lang="en-US" smtClean="0"/>
              <a:t>8</a:t>
            </a:fld>
            <a:endParaRPr lang="en-US"/>
          </a:p>
        </p:txBody>
      </p:sp>
    </p:spTree>
    <p:extLst>
      <p:ext uri="{BB962C8B-B14F-4D97-AF65-F5344CB8AC3E}">
        <p14:creationId xmlns:p14="http://schemas.microsoft.com/office/powerpoint/2010/main" val="1838216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defined our study area as the largest contiguous region where at least 50% of physical space within a 1.5 </a:t>
            </a:r>
            <a:r>
              <a:rPr lang="en-US" dirty="0" err="1"/>
              <a:t>sq</a:t>
            </a:r>
            <a:r>
              <a:rPr lang="en-US" dirty="0"/>
              <a:t> km moving grid was within the support vector in feature space that bounded 95% of our quantitative vegetation observations.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Our study area encompassed the Brooks Foothills and Beaufort Coastal Plain from the </a:t>
            </a:r>
            <a:r>
              <a:rPr lang="en-US" dirty="0" err="1"/>
              <a:t>Kukpowruk</a:t>
            </a:r>
            <a:r>
              <a:rPr lang="en-US" dirty="0"/>
              <a:t> River in the west to the </a:t>
            </a:r>
            <a:r>
              <a:rPr lang="en-US" dirty="0" err="1"/>
              <a:t>Jago</a:t>
            </a:r>
            <a:r>
              <a:rPr lang="en-US" dirty="0"/>
              <a:t> River in the East. This is the area within which we can make valid statistical inferences based on our field data.</a:t>
            </a:r>
          </a:p>
        </p:txBody>
      </p:sp>
      <p:sp>
        <p:nvSpPr>
          <p:cNvPr id="4" name="Slide Number Placeholder 3"/>
          <p:cNvSpPr>
            <a:spLocks noGrp="1"/>
          </p:cNvSpPr>
          <p:nvPr>
            <p:ph type="sldNum" sz="quarter" idx="10"/>
          </p:nvPr>
        </p:nvSpPr>
        <p:spPr/>
        <p:txBody>
          <a:bodyPr/>
          <a:lstStyle/>
          <a:p>
            <a:fld id="{0DE3525F-1EAC-42E2-8943-BF0C1F6993B6}" type="slidenum">
              <a:rPr lang="en-US" smtClean="0"/>
              <a:t>9</a:t>
            </a:fld>
            <a:endParaRPr lang="en-US"/>
          </a:p>
        </p:txBody>
      </p:sp>
    </p:spTree>
    <p:extLst>
      <p:ext uri="{BB962C8B-B14F-4D97-AF65-F5344CB8AC3E}">
        <p14:creationId xmlns:p14="http://schemas.microsoft.com/office/powerpoint/2010/main" val="1718913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A4B5F0D-AA44-45CC-86E1-FA6BCA472A2B}" type="datetimeFigureOut">
              <a:rPr lang="en-US" smtClean="0"/>
              <a:t>2/25/2019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522FEB-4141-41F6-80DC-8E280161E7F4}" type="slidenum">
              <a:rPr lang="en-US" smtClean="0"/>
              <a:t>‹#›</a:t>
            </a:fld>
            <a:endParaRPr lang="en-US"/>
          </a:p>
        </p:txBody>
      </p:sp>
    </p:spTree>
    <p:extLst>
      <p:ext uri="{BB962C8B-B14F-4D97-AF65-F5344CB8AC3E}">
        <p14:creationId xmlns:p14="http://schemas.microsoft.com/office/powerpoint/2010/main" val="2591163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4B5F0D-AA44-45CC-86E1-FA6BCA472A2B}" type="datetimeFigureOut">
              <a:rPr lang="en-US" smtClean="0"/>
              <a:t>2/25/2019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522FEB-4141-41F6-80DC-8E280161E7F4}" type="slidenum">
              <a:rPr lang="en-US" smtClean="0"/>
              <a:t>‹#›</a:t>
            </a:fld>
            <a:endParaRPr lang="en-US"/>
          </a:p>
        </p:txBody>
      </p:sp>
    </p:spTree>
    <p:extLst>
      <p:ext uri="{BB962C8B-B14F-4D97-AF65-F5344CB8AC3E}">
        <p14:creationId xmlns:p14="http://schemas.microsoft.com/office/powerpoint/2010/main" val="423641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4B5F0D-AA44-45CC-86E1-FA6BCA472A2B}" type="datetimeFigureOut">
              <a:rPr lang="en-US" smtClean="0"/>
              <a:t>2/25/2019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522FEB-4141-41F6-80DC-8E280161E7F4}" type="slidenum">
              <a:rPr lang="en-US" smtClean="0"/>
              <a:t>‹#›</a:t>
            </a:fld>
            <a:endParaRPr lang="en-US"/>
          </a:p>
        </p:txBody>
      </p:sp>
    </p:spTree>
    <p:extLst>
      <p:ext uri="{BB962C8B-B14F-4D97-AF65-F5344CB8AC3E}">
        <p14:creationId xmlns:p14="http://schemas.microsoft.com/office/powerpoint/2010/main" val="183253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4B5F0D-AA44-45CC-86E1-FA6BCA472A2B}" type="datetimeFigureOut">
              <a:rPr lang="en-US" smtClean="0"/>
              <a:t>2/25/2019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522FEB-4141-41F6-80DC-8E280161E7F4}" type="slidenum">
              <a:rPr lang="en-US" smtClean="0"/>
              <a:t>‹#›</a:t>
            </a:fld>
            <a:endParaRPr lang="en-US"/>
          </a:p>
        </p:txBody>
      </p:sp>
    </p:spTree>
    <p:extLst>
      <p:ext uri="{BB962C8B-B14F-4D97-AF65-F5344CB8AC3E}">
        <p14:creationId xmlns:p14="http://schemas.microsoft.com/office/powerpoint/2010/main" val="1962434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A4B5F0D-AA44-45CC-86E1-FA6BCA472A2B}" type="datetimeFigureOut">
              <a:rPr lang="en-US" smtClean="0"/>
              <a:t>2/25/2019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522FEB-4141-41F6-80DC-8E280161E7F4}" type="slidenum">
              <a:rPr lang="en-US" smtClean="0"/>
              <a:t>‹#›</a:t>
            </a:fld>
            <a:endParaRPr lang="en-US"/>
          </a:p>
        </p:txBody>
      </p:sp>
    </p:spTree>
    <p:extLst>
      <p:ext uri="{BB962C8B-B14F-4D97-AF65-F5344CB8AC3E}">
        <p14:creationId xmlns:p14="http://schemas.microsoft.com/office/powerpoint/2010/main" val="2988164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A4B5F0D-AA44-45CC-86E1-FA6BCA472A2B}" type="datetimeFigureOut">
              <a:rPr lang="en-US" smtClean="0"/>
              <a:t>2/25/2019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522FEB-4141-41F6-80DC-8E280161E7F4}" type="slidenum">
              <a:rPr lang="en-US" smtClean="0"/>
              <a:t>‹#›</a:t>
            </a:fld>
            <a:endParaRPr lang="en-US"/>
          </a:p>
        </p:txBody>
      </p:sp>
    </p:spTree>
    <p:extLst>
      <p:ext uri="{BB962C8B-B14F-4D97-AF65-F5344CB8AC3E}">
        <p14:creationId xmlns:p14="http://schemas.microsoft.com/office/powerpoint/2010/main" val="4077842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A4B5F0D-AA44-45CC-86E1-FA6BCA472A2B}" type="datetimeFigureOut">
              <a:rPr lang="en-US" smtClean="0"/>
              <a:t>2/25/2019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522FEB-4141-41F6-80DC-8E280161E7F4}" type="slidenum">
              <a:rPr lang="en-US" smtClean="0"/>
              <a:t>‹#›</a:t>
            </a:fld>
            <a:endParaRPr lang="en-US"/>
          </a:p>
        </p:txBody>
      </p:sp>
    </p:spTree>
    <p:extLst>
      <p:ext uri="{BB962C8B-B14F-4D97-AF65-F5344CB8AC3E}">
        <p14:creationId xmlns:p14="http://schemas.microsoft.com/office/powerpoint/2010/main" val="3295426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A4B5F0D-AA44-45CC-86E1-FA6BCA472A2B}" type="datetimeFigureOut">
              <a:rPr lang="en-US" smtClean="0"/>
              <a:t>2/25/2019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522FEB-4141-41F6-80DC-8E280161E7F4}" type="slidenum">
              <a:rPr lang="en-US" smtClean="0"/>
              <a:t>‹#›</a:t>
            </a:fld>
            <a:endParaRPr lang="en-US"/>
          </a:p>
        </p:txBody>
      </p:sp>
    </p:spTree>
    <p:extLst>
      <p:ext uri="{BB962C8B-B14F-4D97-AF65-F5344CB8AC3E}">
        <p14:creationId xmlns:p14="http://schemas.microsoft.com/office/powerpoint/2010/main" val="1696363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4B5F0D-AA44-45CC-86E1-FA6BCA472A2B}" type="datetimeFigureOut">
              <a:rPr lang="en-US" smtClean="0"/>
              <a:t>2/25/2019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522FEB-4141-41F6-80DC-8E280161E7F4}" type="slidenum">
              <a:rPr lang="en-US" smtClean="0"/>
              <a:t>‹#›</a:t>
            </a:fld>
            <a:endParaRPr lang="en-US"/>
          </a:p>
        </p:txBody>
      </p:sp>
    </p:spTree>
    <p:extLst>
      <p:ext uri="{BB962C8B-B14F-4D97-AF65-F5344CB8AC3E}">
        <p14:creationId xmlns:p14="http://schemas.microsoft.com/office/powerpoint/2010/main" val="1151497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A4B5F0D-AA44-45CC-86E1-FA6BCA472A2B}" type="datetimeFigureOut">
              <a:rPr lang="en-US" smtClean="0"/>
              <a:t>2/25/2019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522FEB-4141-41F6-80DC-8E280161E7F4}" type="slidenum">
              <a:rPr lang="en-US" smtClean="0"/>
              <a:t>‹#›</a:t>
            </a:fld>
            <a:endParaRPr lang="en-US"/>
          </a:p>
        </p:txBody>
      </p:sp>
    </p:spTree>
    <p:extLst>
      <p:ext uri="{BB962C8B-B14F-4D97-AF65-F5344CB8AC3E}">
        <p14:creationId xmlns:p14="http://schemas.microsoft.com/office/powerpoint/2010/main" val="1771852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A4B5F0D-AA44-45CC-86E1-FA6BCA472A2B}" type="datetimeFigureOut">
              <a:rPr lang="en-US" smtClean="0"/>
              <a:t>2/25/2019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522FEB-4141-41F6-80DC-8E280161E7F4}" type="slidenum">
              <a:rPr lang="en-US" smtClean="0"/>
              <a:t>‹#›</a:t>
            </a:fld>
            <a:endParaRPr lang="en-US"/>
          </a:p>
        </p:txBody>
      </p:sp>
    </p:spTree>
    <p:extLst>
      <p:ext uri="{BB962C8B-B14F-4D97-AF65-F5344CB8AC3E}">
        <p14:creationId xmlns:p14="http://schemas.microsoft.com/office/powerpoint/2010/main" val="3126474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4B5F0D-AA44-45CC-86E1-FA6BCA472A2B}" type="datetimeFigureOut">
              <a:rPr lang="en-US" smtClean="0"/>
              <a:t>2/25/2019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522FEB-4141-41F6-80DC-8E280161E7F4}" type="slidenum">
              <a:rPr lang="en-US" smtClean="0"/>
              <a:t>‹#›</a:t>
            </a:fld>
            <a:endParaRPr lang="en-US"/>
          </a:p>
        </p:txBody>
      </p:sp>
    </p:spTree>
    <p:extLst>
      <p:ext uri="{BB962C8B-B14F-4D97-AF65-F5344CB8AC3E}">
        <p14:creationId xmlns:p14="http://schemas.microsoft.com/office/powerpoint/2010/main" val="9336108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hyperlink" Target="https://accscatalog.uaa.alaska.edu/"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github.com/accs-uaa" TargetMode="External"/><Relationship Id="rId5" Type="http://schemas.openxmlformats.org/officeDocument/2006/relationships/hyperlink" Target="https://akveg.uaa.alaska.edu/" TargetMode="External"/><Relationship Id="rId4" Type="http://schemas.openxmlformats.org/officeDocument/2006/relationships/hyperlink" Target="https://floraofalaska.org/"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3.w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4.wmf"/></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1AD2A-ECAE-4DA8-B4C4-B2B1837D2DB7}"/>
              </a:ext>
            </a:extLst>
          </p:cNvPr>
          <p:cNvSpPr>
            <a:spLocks noGrp="1"/>
          </p:cNvSpPr>
          <p:nvPr>
            <p:ph type="ctrTitle"/>
          </p:nvPr>
        </p:nvSpPr>
        <p:spPr>
          <a:xfrm>
            <a:off x="1" y="773546"/>
            <a:ext cx="9144000" cy="1455304"/>
          </a:xfrm>
        </p:spPr>
        <p:txBody>
          <a:bodyPr>
            <a:normAutofit/>
          </a:bodyPr>
          <a:lstStyle/>
          <a:p>
            <a:r>
              <a:rPr lang="en-US" sz="4000" dirty="0"/>
              <a:t>Individually-varying, niche-based patterns of species foliar cover in Arctic Alaska</a:t>
            </a:r>
          </a:p>
        </p:txBody>
      </p:sp>
      <p:sp>
        <p:nvSpPr>
          <p:cNvPr id="3" name="Subtitle 2">
            <a:extLst>
              <a:ext uri="{FF2B5EF4-FFF2-40B4-BE49-F238E27FC236}">
                <a16:creationId xmlns:a16="http://schemas.microsoft.com/office/drawing/2014/main" id="{1B608686-E53B-4E06-B08B-55F31DD5AD5F}"/>
              </a:ext>
            </a:extLst>
          </p:cNvPr>
          <p:cNvSpPr>
            <a:spLocks noGrp="1"/>
          </p:cNvSpPr>
          <p:nvPr>
            <p:ph type="subTitle" idx="1"/>
          </p:nvPr>
        </p:nvSpPr>
        <p:spPr>
          <a:xfrm>
            <a:off x="263102" y="3088550"/>
            <a:ext cx="8617789" cy="2064476"/>
          </a:xfrm>
        </p:spPr>
        <p:txBody>
          <a:bodyPr>
            <a:noAutofit/>
          </a:bodyPr>
          <a:lstStyle/>
          <a:p>
            <a:endParaRPr lang="en-US" sz="3000" dirty="0"/>
          </a:p>
          <a:p>
            <a:r>
              <a:rPr lang="en-US" sz="3000" i="1" dirty="0"/>
              <a:t>Major Funding from BLM Alaska</a:t>
            </a:r>
          </a:p>
        </p:txBody>
      </p:sp>
      <p:sp>
        <p:nvSpPr>
          <p:cNvPr id="4" name="Subtitle 2">
            <a:extLst>
              <a:ext uri="{FF2B5EF4-FFF2-40B4-BE49-F238E27FC236}">
                <a16:creationId xmlns:a16="http://schemas.microsoft.com/office/drawing/2014/main" id="{C184AE15-F2F4-4DAA-B7F0-B6929FD5F21B}"/>
              </a:ext>
            </a:extLst>
          </p:cNvPr>
          <p:cNvSpPr txBox="1">
            <a:spLocks/>
          </p:cNvSpPr>
          <p:nvPr/>
        </p:nvSpPr>
        <p:spPr>
          <a:xfrm>
            <a:off x="745196" y="2302849"/>
            <a:ext cx="7882208" cy="540364"/>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2250" dirty="0"/>
          </a:p>
        </p:txBody>
      </p:sp>
      <p:sp>
        <p:nvSpPr>
          <p:cNvPr id="5" name="Subtitle 2">
            <a:extLst>
              <a:ext uri="{FF2B5EF4-FFF2-40B4-BE49-F238E27FC236}">
                <a16:creationId xmlns:a16="http://schemas.microsoft.com/office/drawing/2014/main" id="{C6247222-0D72-4609-A98E-55B0D5B02024}"/>
              </a:ext>
            </a:extLst>
          </p:cNvPr>
          <p:cNvSpPr txBox="1">
            <a:spLocks/>
          </p:cNvSpPr>
          <p:nvPr/>
        </p:nvSpPr>
        <p:spPr>
          <a:xfrm>
            <a:off x="630893" y="5873058"/>
            <a:ext cx="7882208" cy="540364"/>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625" dirty="0"/>
              <a:t>Timm Nawrocki, Alaska Center for Conservation Science</a:t>
            </a:r>
          </a:p>
        </p:txBody>
      </p:sp>
      <p:pic>
        <p:nvPicPr>
          <p:cNvPr id="7" name="Picture 6">
            <a:extLst>
              <a:ext uri="{FF2B5EF4-FFF2-40B4-BE49-F238E27FC236}">
                <a16:creationId xmlns:a16="http://schemas.microsoft.com/office/drawing/2014/main" id="{9725AF20-C62B-447E-B6A3-9756B8CDB5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2415398" cy="552091"/>
          </a:xfrm>
          <a:prstGeom prst="rect">
            <a:avLst/>
          </a:prstGeom>
        </p:spPr>
      </p:pic>
    </p:spTree>
    <p:extLst>
      <p:ext uri="{BB962C8B-B14F-4D97-AF65-F5344CB8AC3E}">
        <p14:creationId xmlns:p14="http://schemas.microsoft.com/office/powerpoint/2010/main" val="3703086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A85225F4-B101-4E7B-9DBF-CBCAED2D5B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2415398" cy="552091"/>
          </a:xfrm>
          <a:prstGeom prst="rect">
            <a:avLst/>
          </a:prstGeom>
        </p:spPr>
      </p:pic>
      <p:sp>
        <p:nvSpPr>
          <p:cNvPr id="24" name="Title 1">
            <a:extLst>
              <a:ext uri="{FF2B5EF4-FFF2-40B4-BE49-F238E27FC236}">
                <a16:creationId xmlns:a16="http://schemas.microsoft.com/office/drawing/2014/main" id="{1F7EC456-7614-4793-B62D-D0ECA68F6461}"/>
              </a:ext>
            </a:extLst>
          </p:cNvPr>
          <p:cNvSpPr txBox="1">
            <a:spLocks/>
          </p:cNvSpPr>
          <p:nvPr/>
        </p:nvSpPr>
        <p:spPr>
          <a:xfrm>
            <a:off x="628650" y="356748"/>
            <a:ext cx="7886700" cy="10696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Foliar Cover Overview</a:t>
            </a:r>
          </a:p>
        </p:txBody>
      </p:sp>
      <p:grpSp>
        <p:nvGrpSpPr>
          <p:cNvPr id="5" name="Group 4">
            <a:extLst>
              <a:ext uri="{FF2B5EF4-FFF2-40B4-BE49-F238E27FC236}">
                <a16:creationId xmlns:a16="http://schemas.microsoft.com/office/drawing/2014/main" id="{B94EB5B2-59B4-4F83-8E19-EAEA70682FB2}"/>
              </a:ext>
            </a:extLst>
          </p:cNvPr>
          <p:cNvGrpSpPr/>
          <p:nvPr/>
        </p:nvGrpSpPr>
        <p:grpSpPr>
          <a:xfrm>
            <a:off x="304300" y="2965133"/>
            <a:ext cx="1335881" cy="1970484"/>
            <a:chOff x="102033" y="2622233"/>
            <a:chExt cx="1335881" cy="1970484"/>
          </a:xfrm>
        </p:grpSpPr>
        <p:sp>
          <p:nvSpPr>
            <p:cNvPr id="7" name="Rectangle 6">
              <a:extLst>
                <a:ext uri="{FF2B5EF4-FFF2-40B4-BE49-F238E27FC236}">
                  <a16:creationId xmlns:a16="http://schemas.microsoft.com/office/drawing/2014/main" id="{8240FBF7-B699-481C-90C7-0D2584A4978F}"/>
                </a:ext>
              </a:extLst>
            </p:cNvPr>
            <p:cNvSpPr/>
            <p:nvPr/>
          </p:nvSpPr>
          <p:spPr>
            <a:xfrm>
              <a:off x="102033" y="2622233"/>
              <a:ext cx="1335881" cy="197048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8" name="Content Placeholder 2">
              <a:extLst>
                <a:ext uri="{FF2B5EF4-FFF2-40B4-BE49-F238E27FC236}">
                  <a16:creationId xmlns:a16="http://schemas.microsoft.com/office/drawing/2014/main" id="{E1BA9CB8-6EF7-405B-A622-306434D832CF}"/>
                </a:ext>
              </a:extLst>
            </p:cNvPr>
            <p:cNvSpPr txBox="1">
              <a:spLocks/>
            </p:cNvSpPr>
            <p:nvPr/>
          </p:nvSpPr>
          <p:spPr>
            <a:xfrm>
              <a:off x="146362" y="2718259"/>
              <a:ext cx="1247221" cy="1810164"/>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100" b="1" dirty="0"/>
                <a:t>Veg DB</a:t>
              </a:r>
            </a:p>
            <a:p>
              <a:pPr marL="0" indent="0" algn="ctr">
                <a:buNone/>
              </a:pPr>
              <a:r>
                <a:rPr lang="en-US" sz="1875" dirty="0"/>
                <a:t>Multi-project data from 1998 to 2017</a:t>
              </a:r>
            </a:p>
          </p:txBody>
        </p:sp>
      </p:grpSp>
      <p:cxnSp>
        <p:nvCxnSpPr>
          <p:cNvPr id="9" name="Straight Arrow Connector 8">
            <a:extLst>
              <a:ext uri="{FF2B5EF4-FFF2-40B4-BE49-F238E27FC236}">
                <a16:creationId xmlns:a16="http://schemas.microsoft.com/office/drawing/2014/main" id="{1B6016A5-C191-4265-90EB-7D41C424B5F5}"/>
              </a:ext>
            </a:extLst>
          </p:cNvPr>
          <p:cNvCxnSpPr>
            <a:cxnSpLocks/>
            <a:stCxn id="7" idx="3"/>
            <a:endCxn id="11" idx="2"/>
          </p:cNvCxnSpPr>
          <p:nvPr/>
        </p:nvCxnSpPr>
        <p:spPr>
          <a:xfrm flipV="1">
            <a:off x="1640181" y="3948311"/>
            <a:ext cx="686198" cy="2064"/>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FE5EDDC9-6F01-4158-A226-ECDE4E309D2A}"/>
              </a:ext>
            </a:extLst>
          </p:cNvPr>
          <p:cNvGrpSpPr/>
          <p:nvPr/>
        </p:nvGrpSpPr>
        <p:grpSpPr>
          <a:xfrm>
            <a:off x="2184933" y="3381676"/>
            <a:ext cx="1414463" cy="1375311"/>
            <a:chOff x="1695787" y="3038776"/>
            <a:chExt cx="1414463" cy="1375311"/>
          </a:xfrm>
        </p:grpSpPr>
        <p:sp>
          <p:nvSpPr>
            <p:cNvPr id="11" name="Flowchart: Data 10">
              <a:extLst>
                <a:ext uri="{FF2B5EF4-FFF2-40B4-BE49-F238E27FC236}">
                  <a16:creationId xmlns:a16="http://schemas.microsoft.com/office/drawing/2014/main" id="{0E370924-D113-4D6B-B460-A6B6355E9BAB}"/>
                </a:ext>
              </a:extLst>
            </p:cNvPr>
            <p:cNvSpPr/>
            <p:nvPr/>
          </p:nvSpPr>
          <p:spPr>
            <a:xfrm>
              <a:off x="1695787" y="3038776"/>
              <a:ext cx="1414463" cy="1133269"/>
            </a:xfrm>
            <a:prstGeom prst="flowChartInputOutpu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Content Placeholder 2">
              <a:extLst>
                <a:ext uri="{FF2B5EF4-FFF2-40B4-BE49-F238E27FC236}">
                  <a16:creationId xmlns:a16="http://schemas.microsoft.com/office/drawing/2014/main" id="{7E168170-B23C-4A2A-9BF9-126ADB1DBAEA}"/>
                </a:ext>
              </a:extLst>
            </p:cNvPr>
            <p:cNvSpPr txBox="1">
              <a:spLocks/>
            </p:cNvSpPr>
            <p:nvPr/>
          </p:nvSpPr>
          <p:spPr>
            <a:xfrm>
              <a:off x="1779408" y="3256146"/>
              <a:ext cx="1247221" cy="115794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t>Train-test split (n=100)</a:t>
              </a:r>
              <a:endParaRPr lang="en-US" sz="1800" dirty="0"/>
            </a:p>
          </p:txBody>
        </p:sp>
      </p:grpSp>
      <p:cxnSp>
        <p:nvCxnSpPr>
          <p:cNvPr id="13" name="Straight Arrow Connector 12">
            <a:extLst>
              <a:ext uri="{FF2B5EF4-FFF2-40B4-BE49-F238E27FC236}">
                <a16:creationId xmlns:a16="http://schemas.microsoft.com/office/drawing/2014/main" id="{7151BC98-2954-4603-8F36-E9BAB3AE90A3}"/>
              </a:ext>
            </a:extLst>
          </p:cNvPr>
          <p:cNvCxnSpPr>
            <a:cxnSpLocks/>
            <a:stCxn id="32" idx="0"/>
            <a:endCxn id="11" idx="4"/>
          </p:cNvCxnSpPr>
          <p:nvPr/>
        </p:nvCxnSpPr>
        <p:spPr>
          <a:xfrm flipV="1">
            <a:off x="1578301" y="4514945"/>
            <a:ext cx="1313864" cy="913778"/>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8048F09-E424-4629-ADAA-1BD10BFF641B}"/>
              </a:ext>
            </a:extLst>
          </p:cNvPr>
          <p:cNvCxnSpPr>
            <a:cxnSpLocks/>
            <a:stCxn id="11" idx="5"/>
            <a:endCxn id="16" idx="2"/>
          </p:cNvCxnSpPr>
          <p:nvPr/>
        </p:nvCxnSpPr>
        <p:spPr>
          <a:xfrm flipV="1">
            <a:off x="3457950" y="3942003"/>
            <a:ext cx="356308" cy="6308"/>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BC907C65-7662-4381-BCD5-124872F6E448}"/>
              </a:ext>
            </a:extLst>
          </p:cNvPr>
          <p:cNvGrpSpPr/>
          <p:nvPr/>
        </p:nvGrpSpPr>
        <p:grpSpPr>
          <a:xfrm>
            <a:off x="3672812" y="3375368"/>
            <a:ext cx="1414463" cy="1133269"/>
            <a:chOff x="3183666" y="3032468"/>
            <a:chExt cx="1414463" cy="1133269"/>
          </a:xfrm>
        </p:grpSpPr>
        <p:sp>
          <p:nvSpPr>
            <p:cNvPr id="16" name="Flowchart: Data 15">
              <a:extLst>
                <a:ext uri="{FF2B5EF4-FFF2-40B4-BE49-F238E27FC236}">
                  <a16:creationId xmlns:a16="http://schemas.microsoft.com/office/drawing/2014/main" id="{F1B0DB04-695C-472C-A9B9-A84B1DCAAF09}"/>
                </a:ext>
              </a:extLst>
            </p:cNvPr>
            <p:cNvSpPr/>
            <p:nvPr/>
          </p:nvSpPr>
          <p:spPr>
            <a:xfrm>
              <a:off x="3183666" y="3032468"/>
              <a:ext cx="1414463" cy="1133269"/>
            </a:xfrm>
            <a:prstGeom prst="flowChartInputOutpu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Content Placeholder 2">
              <a:extLst>
                <a:ext uri="{FF2B5EF4-FFF2-40B4-BE49-F238E27FC236}">
                  <a16:creationId xmlns:a16="http://schemas.microsoft.com/office/drawing/2014/main" id="{A6C9346F-1DB3-4C42-938E-CE0F8FE22D44}"/>
                </a:ext>
              </a:extLst>
            </p:cNvPr>
            <p:cNvSpPr txBox="1">
              <a:spLocks/>
            </p:cNvSpPr>
            <p:nvPr/>
          </p:nvSpPr>
          <p:spPr>
            <a:xfrm>
              <a:off x="3252681" y="3297432"/>
              <a:ext cx="1247221" cy="37235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100" b="1" dirty="0"/>
                <a:t>Model Train</a:t>
              </a:r>
            </a:p>
          </p:txBody>
        </p:sp>
      </p:grpSp>
      <p:cxnSp>
        <p:nvCxnSpPr>
          <p:cNvPr id="18" name="Connector: Elbow 17">
            <a:extLst>
              <a:ext uri="{FF2B5EF4-FFF2-40B4-BE49-F238E27FC236}">
                <a16:creationId xmlns:a16="http://schemas.microsoft.com/office/drawing/2014/main" id="{96F46C56-00E2-467D-BA62-3F6B14DF6147}"/>
              </a:ext>
            </a:extLst>
          </p:cNvPr>
          <p:cNvCxnSpPr>
            <a:cxnSpLocks/>
            <a:stCxn id="28" idx="2"/>
          </p:cNvCxnSpPr>
          <p:nvPr/>
        </p:nvCxnSpPr>
        <p:spPr>
          <a:xfrm rot="16200000" flipH="1">
            <a:off x="2694050" y="2270631"/>
            <a:ext cx="155565" cy="1372239"/>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5F516EE9-7A76-4FE1-A07F-4C6C13BCDF1F}"/>
              </a:ext>
            </a:extLst>
          </p:cNvPr>
          <p:cNvCxnSpPr>
            <a:cxnSpLocks/>
            <a:stCxn id="25" idx="2"/>
          </p:cNvCxnSpPr>
          <p:nvPr/>
        </p:nvCxnSpPr>
        <p:spPr>
          <a:xfrm rot="5400000">
            <a:off x="3673165" y="2327802"/>
            <a:ext cx="225082" cy="1196754"/>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7AD9DAE-2C50-4C11-A9C5-25D0F7B98044}"/>
              </a:ext>
            </a:extLst>
          </p:cNvPr>
          <p:cNvCxnSpPr>
            <a:cxnSpLocks/>
            <a:endCxn id="11" idx="1"/>
          </p:cNvCxnSpPr>
          <p:nvPr/>
        </p:nvCxnSpPr>
        <p:spPr>
          <a:xfrm>
            <a:off x="2891465" y="2878967"/>
            <a:ext cx="700" cy="502709"/>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6B592D4-3073-44A8-86F5-B480A731CC85}"/>
              </a:ext>
            </a:extLst>
          </p:cNvPr>
          <p:cNvCxnSpPr>
            <a:cxnSpLocks/>
            <a:stCxn id="25" idx="2"/>
            <a:endCxn id="16" idx="1"/>
          </p:cNvCxnSpPr>
          <p:nvPr/>
        </p:nvCxnSpPr>
        <p:spPr>
          <a:xfrm flipH="1">
            <a:off x="4380044" y="2813638"/>
            <a:ext cx="4039" cy="561730"/>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996A757-7816-46F9-BF6D-794BA1945CAB}"/>
              </a:ext>
            </a:extLst>
          </p:cNvPr>
          <p:cNvCxnSpPr>
            <a:cxnSpLocks/>
            <a:stCxn id="30" idx="0"/>
            <a:endCxn id="11" idx="4"/>
          </p:cNvCxnSpPr>
          <p:nvPr/>
        </p:nvCxnSpPr>
        <p:spPr>
          <a:xfrm flipH="1" flipV="1">
            <a:off x="2892165" y="4514945"/>
            <a:ext cx="567685" cy="926396"/>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32CDEC05-C5A5-49F0-A47E-17620194E083}"/>
              </a:ext>
            </a:extLst>
          </p:cNvPr>
          <p:cNvGrpSpPr/>
          <p:nvPr/>
        </p:nvGrpSpPr>
        <p:grpSpPr>
          <a:xfrm>
            <a:off x="3319167" y="1379795"/>
            <a:ext cx="2129831" cy="1433843"/>
            <a:chOff x="2830021" y="1036895"/>
            <a:chExt cx="2129831" cy="1433843"/>
          </a:xfrm>
        </p:grpSpPr>
        <p:pic>
          <p:nvPicPr>
            <p:cNvPr id="25" name="Picture 24">
              <a:extLst>
                <a:ext uri="{FF2B5EF4-FFF2-40B4-BE49-F238E27FC236}">
                  <a16:creationId xmlns:a16="http://schemas.microsoft.com/office/drawing/2014/main" id="{943BB3D0-7E48-4C4A-B32C-1BBC5B0C274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830021" y="1036897"/>
              <a:ext cx="2129831" cy="1433841"/>
            </a:xfrm>
            <a:prstGeom prst="rect">
              <a:avLst/>
            </a:prstGeom>
            <a:ln w="12700">
              <a:solidFill>
                <a:schemeClr val="tx1"/>
              </a:solidFill>
            </a:ln>
          </p:spPr>
        </p:pic>
        <p:sp>
          <p:nvSpPr>
            <p:cNvPr id="26" name="Content Placeholder 2">
              <a:extLst>
                <a:ext uri="{FF2B5EF4-FFF2-40B4-BE49-F238E27FC236}">
                  <a16:creationId xmlns:a16="http://schemas.microsoft.com/office/drawing/2014/main" id="{8E39E519-F939-42B2-97A9-A01EC8BB0EB7}"/>
                </a:ext>
              </a:extLst>
            </p:cNvPr>
            <p:cNvSpPr txBox="1">
              <a:spLocks/>
            </p:cNvSpPr>
            <p:nvPr/>
          </p:nvSpPr>
          <p:spPr>
            <a:xfrm>
              <a:off x="2830022" y="1036895"/>
              <a:ext cx="2129830" cy="314896"/>
            </a:xfrm>
            <a:prstGeom prst="rect">
              <a:avLst/>
            </a:prstGeom>
            <a:solidFill>
              <a:schemeClr val="bg1">
                <a:alpha val="30000"/>
              </a:schemeClr>
            </a:solidFill>
          </p:spPr>
          <p:txBody>
            <a:bodyPr vert="horz" lIns="51435" tIns="25718" rIns="51435" bIns="2571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500" b="1" dirty="0">
                  <a:latin typeface="Roboto Condensed" panose="020B0604020202020204" charset="0"/>
                  <a:ea typeface="Roboto Condensed" panose="020B0604020202020204" charset="0"/>
                  <a:cs typeface="Roboto Condensed" panose="020B0604020202020204" charset="0"/>
                </a:rPr>
                <a:t>Spectral Features</a:t>
              </a:r>
              <a:endParaRPr lang="en-US" sz="1500" dirty="0">
                <a:latin typeface="Roboto Condensed" panose="020B0604020202020204" charset="0"/>
                <a:ea typeface="Roboto Condensed" panose="020B0604020202020204" charset="0"/>
                <a:cs typeface="Roboto Condensed" panose="020B0604020202020204" charset="0"/>
              </a:endParaRPr>
            </a:p>
          </p:txBody>
        </p:sp>
      </p:grpSp>
      <p:grpSp>
        <p:nvGrpSpPr>
          <p:cNvPr id="27" name="Group 26">
            <a:extLst>
              <a:ext uri="{FF2B5EF4-FFF2-40B4-BE49-F238E27FC236}">
                <a16:creationId xmlns:a16="http://schemas.microsoft.com/office/drawing/2014/main" id="{F7475718-3F8E-4326-8B30-F97A2B88E6B2}"/>
              </a:ext>
            </a:extLst>
          </p:cNvPr>
          <p:cNvGrpSpPr/>
          <p:nvPr/>
        </p:nvGrpSpPr>
        <p:grpSpPr>
          <a:xfrm>
            <a:off x="1226217" y="1331197"/>
            <a:ext cx="1718991" cy="1547772"/>
            <a:chOff x="737071" y="988297"/>
            <a:chExt cx="1718991" cy="1547772"/>
          </a:xfrm>
        </p:grpSpPr>
        <p:sp>
          <p:nvSpPr>
            <p:cNvPr id="28" name="Rectangle 27">
              <a:extLst>
                <a:ext uri="{FF2B5EF4-FFF2-40B4-BE49-F238E27FC236}">
                  <a16:creationId xmlns:a16="http://schemas.microsoft.com/office/drawing/2014/main" id="{B71C04A5-A4DF-45F4-8ECB-9492A0D30B16}"/>
                </a:ext>
              </a:extLst>
            </p:cNvPr>
            <p:cNvSpPr/>
            <p:nvPr/>
          </p:nvSpPr>
          <p:spPr>
            <a:xfrm>
              <a:off x="737071" y="988297"/>
              <a:ext cx="1718991" cy="154777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9" name="Content Placeholder 2">
              <a:extLst>
                <a:ext uri="{FF2B5EF4-FFF2-40B4-BE49-F238E27FC236}">
                  <a16:creationId xmlns:a16="http://schemas.microsoft.com/office/drawing/2014/main" id="{7EA5DD6C-172F-40EE-8884-EDA3026CB45A}"/>
                </a:ext>
              </a:extLst>
            </p:cNvPr>
            <p:cNvSpPr txBox="1">
              <a:spLocks/>
            </p:cNvSpPr>
            <p:nvPr/>
          </p:nvSpPr>
          <p:spPr>
            <a:xfrm>
              <a:off x="773346" y="1044052"/>
              <a:ext cx="1628973" cy="1461203"/>
            </a:xfrm>
            <a:prstGeom prst="rect">
              <a:avLst/>
            </a:prstGeom>
          </p:spPr>
          <p:txBody>
            <a:bodyPr vert="horz" lIns="51435" tIns="25718" rIns="51435" bIns="2571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500" b="1" dirty="0">
                  <a:latin typeface="Roboto Condensed" panose="020B0604020202020204" charset="0"/>
                  <a:ea typeface="Roboto Condensed" panose="020B0604020202020204" charset="0"/>
                  <a:cs typeface="Roboto Condensed" panose="020B0604020202020204" charset="0"/>
                </a:rPr>
                <a:t>Environmental Features</a:t>
              </a:r>
            </a:p>
            <a:p>
              <a:pPr marL="0" indent="0" algn="ctr">
                <a:buNone/>
              </a:pPr>
              <a:r>
                <a:rPr lang="en-US" sz="1500" dirty="0">
                  <a:latin typeface="Roboto Condensed" panose="020B0604020202020204" charset="0"/>
                  <a:ea typeface="Roboto Condensed" panose="020B0604020202020204" charset="0"/>
                  <a:cs typeface="Roboto Condensed" panose="020B0604020202020204" charset="0"/>
                </a:rPr>
                <a:t>Topographic</a:t>
              </a:r>
            </a:p>
            <a:p>
              <a:pPr marL="0" indent="0" algn="ctr">
                <a:buNone/>
              </a:pPr>
              <a:r>
                <a:rPr lang="en-US" sz="1500" dirty="0">
                  <a:latin typeface="Roboto Condensed" panose="020B0604020202020204" charset="0"/>
                  <a:ea typeface="Roboto Condensed" panose="020B0604020202020204" charset="0"/>
                  <a:cs typeface="Roboto Condensed" panose="020B0604020202020204" charset="0"/>
                </a:rPr>
                <a:t>Hydrographic</a:t>
              </a:r>
            </a:p>
            <a:p>
              <a:pPr marL="0" indent="0" algn="ctr">
                <a:buNone/>
              </a:pPr>
              <a:r>
                <a:rPr lang="en-US" sz="1500" dirty="0">
                  <a:latin typeface="Roboto Condensed" panose="020B0604020202020204" charset="0"/>
                  <a:ea typeface="Roboto Condensed" panose="020B0604020202020204" charset="0"/>
                  <a:cs typeface="Roboto Condensed" panose="020B0604020202020204" charset="0"/>
                </a:rPr>
                <a:t>Climatic</a:t>
              </a:r>
            </a:p>
          </p:txBody>
        </p:sp>
      </p:grpSp>
      <p:pic>
        <p:nvPicPr>
          <p:cNvPr id="30" name="Picture 29">
            <a:extLst>
              <a:ext uri="{FF2B5EF4-FFF2-40B4-BE49-F238E27FC236}">
                <a16:creationId xmlns:a16="http://schemas.microsoft.com/office/drawing/2014/main" id="{EA3E4BA2-CE76-4C41-A2FB-5562B005E2B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4637" t="26394" r="18163" b="24449"/>
          <a:stretch/>
        </p:blipFill>
        <p:spPr>
          <a:xfrm>
            <a:off x="2797862" y="5441341"/>
            <a:ext cx="1323975" cy="1378849"/>
          </a:xfrm>
          <a:prstGeom prst="rect">
            <a:avLst/>
          </a:prstGeom>
        </p:spPr>
      </p:pic>
      <p:pic>
        <p:nvPicPr>
          <p:cNvPr id="32" name="Picture 31">
            <a:extLst>
              <a:ext uri="{FF2B5EF4-FFF2-40B4-BE49-F238E27FC236}">
                <a16:creationId xmlns:a16="http://schemas.microsoft.com/office/drawing/2014/main" id="{49859747-1654-4A9D-98A7-C8A491F85BF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2214" t="26370" r="18137" b="23286"/>
          <a:stretch/>
        </p:blipFill>
        <p:spPr>
          <a:xfrm>
            <a:off x="892182" y="5428723"/>
            <a:ext cx="1372237" cy="1391467"/>
          </a:xfrm>
          <a:prstGeom prst="rect">
            <a:avLst/>
          </a:prstGeom>
        </p:spPr>
      </p:pic>
      <p:sp>
        <p:nvSpPr>
          <p:cNvPr id="33" name="TextBox 32">
            <a:extLst>
              <a:ext uri="{FF2B5EF4-FFF2-40B4-BE49-F238E27FC236}">
                <a16:creationId xmlns:a16="http://schemas.microsoft.com/office/drawing/2014/main" id="{67FB5599-6DDB-4772-B41D-35E6695804E9}"/>
              </a:ext>
            </a:extLst>
          </p:cNvPr>
          <p:cNvSpPr txBox="1"/>
          <p:nvPr/>
        </p:nvSpPr>
        <p:spPr>
          <a:xfrm>
            <a:off x="1673414" y="5214955"/>
            <a:ext cx="1023037" cy="369332"/>
          </a:xfrm>
          <a:prstGeom prst="rect">
            <a:avLst/>
          </a:prstGeom>
          <a:noFill/>
        </p:spPr>
        <p:txBody>
          <a:bodyPr wrap="none" rtlCol="0">
            <a:spAutoFit/>
          </a:bodyPr>
          <a:lstStyle/>
          <a:p>
            <a:r>
              <a:rPr lang="en-US" dirty="0"/>
              <a:t>Classifier</a:t>
            </a:r>
          </a:p>
        </p:txBody>
      </p:sp>
      <p:sp>
        <p:nvSpPr>
          <p:cNvPr id="34" name="TextBox 33">
            <a:extLst>
              <a:ext uri="{FF2B5EF4-FFF2-40B4-BE49-F238E27FC236}">
                <a16:creationId xmlns:a16="http://schemas.microsoft.com/office/drawing/2014/main" id="{B78217FC-84D9-4CFC-9F92-BB171DB2C858}"/>
              </a:ext>
            </a:extLst>
          </p:cNvPr>
          <p:cNvSpPr txBox="1"/>
          <p:nvPr/>
        </p:nvSpPr>
        <p:spPr>
          <a:xfrm>
            <a:off x="3425608" y="5214955"/>
            <a:ext cx="1104148" cy="369332"/>
          </a:xfrm>
          <a:prstGeom prst="rect">
            <a:avLst/>
          </a:prstGeom>
          <a:noFill/>
        </p:spPr>
        <p:txBody>
          <a:bodyPr wrap="none" rtlCol="0">
            <a:spAutoFit/>
          </a:bodyPr>
          <a:lstStyle/>
          <a:p>
            <a:r>
              <a:rPr lang="en-US" dirty="0"/>
              <a:t>Regressor</a:t>
            </a:r>
          </a:p>
        </p:txBody>
      </p:sp>
      <p:cxnSp>
        <p:nvCxnSpPr>
          <p:cNvPr id="35" name="Straight Arrow Connector 34">
            <a:extLst>
              <a:ext uri="{FF2B5EF4-FFF2-40B4-BE49-F238E27FC236}">
                <a16:creationId xmlns:a16="http://schemas.microsoft.com/office/drawing/2014/main" id="{5B3036E7-5B04-4165-ACE6-ACF048F9A26D}"/>
              </a:ext>
            </a:extLst>
          </p:cNvPr>
          <p:cNvCxnSpPr>
            <a:cxnSpLocks/>
          </p:cNvCxnSpPr>
          <p:nvPr/>
        </p:nvCxnSpPr>
        <p:spPr>
          <a:xfrm>
            <a:off x="5056801" y="3599046"/>
            <a:ext cx="952566" cy="0"/>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13941DB1-565C-420A-B094-EBC03F8C7022}"/>
              </a:ext>
            </a:extLst>
          </p:cNvPr>
          <p:cNvCxnSpPr>
            <a:cxnSpLocks/>
          </p:cNvCxnSpPr>
          <p:nvPr/>
        </p:nvCxnSpPr>
        <p:spPr>
          <a:xfrm>
            <a:off x="4875826" y="4265796"/>
            <a:ext cx="1133541" cy="0"/>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40" name="Content Placeholder 2">
            <a:extLst>
              <a:ext uri="{FF2B5EF4-FFF2-40B4-BE49-F238E27FC236}">
                <a16:creationId xmlns:a16="http://schemas.microsoft.com/office/drawing/2014/main" id="{9F3651BC-3DAD-421A-A38A-EFD5C3BBFD33}"/>
              </a:ext>
            </a:extLst>
          </p:cNvPr>
          <p:cNvSpPr txBox="1">
            <a:spLocks/>
          </p:cNvSpPr>
          <p:nvPr/>
        </p:nvSpPr>
        <p:spPr>
          <a:xfrm>
            <a:off x="6077472" y="3412868"/>
            <a:ext cx="2152128" cy="37235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100" b="1" dirty="0"/>
              <a:t>Distribution (0%)</a:t>
            </a:r>
          </a:p>
        </p:txBody>
      </p:sp>
      <p:sp>
        <p:nvSpPr>
          <p:cNvPr id="41" name="Content Placeholder 2">
            <a:extLst>
              <a:ext uri="{FF2B5EF4-FFF2-40B4-BE49-F238E27FC236}">
                <a16:creationId xmlns:a16="http://schemas.microsoft.com/office/drawing/2014/main" id="{184288E0-5E27-436E-8A33-63DCDF209478}"/>
              </a:ext>
            </a:extLst>
          </p:cNvPr>
          <p:cNvSpPr txBox="1">
            <a:spLocks/>
          </p:cNvSpPr>
          <p:nvPr/>
        </p:nvSpPr>
        <p:spPr>
          <a:xfrm>
            <a:off x="6136316" y="4079618"/>
            <a:ext cx="2626683" cy="37235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100" b="1" dirty="0"/>
              <a:t>Foliar Cover (1-100%)</a:t>
            </a:r>
          </a:p>
        </p:txBody>
      </p:sp>
      <p:cxnSp>
        <p:nvCxnSpPr>
          <p:cNvPr id="43" name="Connector: Elbow 42">
            <a:extLst>
              <a:ext uri="{FF2B5EF4-FFF2-40B4-BE49-F238E27FC236}">
                <a16:creationId xmlns:a16="http://schemas.microsoft.com/office/drawing/2014/main" id="{EDE52CCA-0E71-4A8E-8D72-6F29C21CB345}"/>
              </a:ext>
            </a:extLst>
          </p:cNvPr>
          <p:cNvCxnSpPr>
            <a:stCxn id="41" idx="3"/>
          </p:cNvCxnSpPr>
          <p:nvPr/>
        </p:nvCxnSpPr>
        <p:spPr>
          <a:xfrm flipV="1">
            <a:off x="8762999" y="2495550"/>
            <a:ext cx="161926" cy="1770246"/>
          </a:xfrm>
          <a:prstGeom prst="bentConnector2">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F305D2DF-313F-4581-A4D7-058F6EE01297}"/>
              </a:ext>
            </a:extLst>
          </p:cNvPr>
          <p:cNvCxnSpPr>
            <a:cxnSpLocks/>
            <a:stCxn id="40" idx="3"/>
          </p:cNvCxnSpPr>
          <p:nvPr/>
        </p:nvCxnSpPr>
        <p:spPr>
          <a:xfrm flipV="1">
            <a:off x="8229600" y="2495550"/>
            <a:ext cx="695325" cy="1103496"/>
          </a:xfrm>
          <a:prstGeom prst="bentConnector2">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D11DCEE5-BC68-4649-9A98-E11E800C7CED}"/>
              </a:ext>
            </a:extLst>
          </p:cNvPr>
          <p:cNvSpPr/>
          <p:nvPr/>
        </p:nvSpPr>
        <p:spPr>
          <a:xfrm>
            <a:off x="6905625" y="1694691"/>
            <a:ext cx="2162175" cy="79017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solidFill>
                  <a:schemeClr val="tx1"/>
                </a:solidFill>
              </a:rPr>
              <a:t>Composite Output</a:t>
            </a:r>
          </a:p>
        </p:txBody>
      </p:sp>
    </p:spTree>
    <p:extLst>
      <p:ext uri="{BB962C8B-B14F-4D97-AF65-F5344CB8AC3E}">
        <p14:creationId xmlns:p14="http://schemas.microsoft.com/office/powerpoint/2010/main" val="4183913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4D77E5-09C4-4BB9-BC1A-96464B951F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a:extLst>
              <a:ext uri="{FF2B5EF4-FFF2-40B4-BE49-F238E27FC236}">
                <a16:creationId xmlns:a16="http://schemas.microsoft.com/office/drawing/2014/main" id="{CFD90B95-FDB9-4637-9C16-4A779A30FA8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1985" t="18870" r="2778" b="28440"/>
          <a:stretch/>
        </p:blipFill>
        <p:spPr>
          <a:xfrm>
            <a:off x="5068156" y="3787194"/>
            <a:ext cx="2570894" cy="2103370"/>
          </a:xfrm>
          <a:prstGeom prst="rect">
            <a:avLst/>
          </a:prstGeom>
        </p:spPr>
      </p:pic>
      <p:sp>
        <p:nvSpPr>
          <p:cNvPr id="5" name="TextBox 4">
            <a:extLst>
              <a:ext uri="{FF2B5EF4-FFF2-40B4-BE49-F238E27FC236}">
                <a16:creationId xmlns:a16="http://schemas.microsoft.com/office/drawing/2014/main" id="{C901225C-7805-4F1B-B926-43CCC654857C}"/>
              </a:ext>
            </a:extLst>
          </p:cNvPr>
          <p:cNvSpPr txBox="1"/>
          <p:nvPr/>
        </p:nvSpPr>
        <p:spPr>
          <a:xfrm>
            <a:off x="5068156" y="3235399"/>
            <a:ext cx="2570894" cy="553998"/>
          </a:xfrm>
          <a:prstGeom prst="rect">
            <a:avLst/>
          </a:prstGeom>
          <a:solidFill>
            <a:schemeClr val="bg1">
              <a:alpha val="60000"/>
            </a:schemeClr>
          </a:solidFill>
        </p:spPr>
        <p:txBody>
          <a:bodyPr wrap="square" rtlCol="0">
            <a:spAutoFit/>
          </a:bodyPr>
          <a:lstStyle/>
          <a:p>
            <a:r>
              <a:rPr lang="en-US" sz="3000" i="1" dirty="0"/>
              <a:t>Tree n splits</a:t>
            </a:r>
          </a:p>
        </p:txBody>
      </p:sp>
      <p:cxnSp>
        <p:nvCxnSpPr>
          <p:cNvPr id="6" name="Straight Arrow Connector 5">
            <a:extLst>
              <a:ext uri="{FF2B5EF4-FFF2-40B4-BE49-F238E27FC236}">
                <a16:creationId xmlns:a16="http://schemas.microsoft.com/office/drawing/2014/main" id="{B2DAC250-9C0F-4C50-8777-78F1B30BB282}"/>
              </a:ext>
            </a:extLst>
          </p:cNvPr>
          <p:cNvCxnSpPr>
            <a:cxnSpLocks/>
          </p:cNvCxnSpPr>
          <p:nvPr/>
        </p:nvCxnSpPr>
        <p:spPr>
          <a:xfrm>
            <a:off x="6484549" y="5890564"/>
            <a:ext cx="0" cy="413438"/>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FE28806-2081-4A74-91BE-70B12B82D0CC}"/>
              </a:ext>
            </a:extLst>
          </p:cNvPr>
          <p:cNvSpPr txBox="1"/>
          <p:nvPr/>
        </p:nvSpPr>
        <p:spPr>
          <a:xfrm>
            <a:off x="4819650" y="6304002"/>
            <a:ext cx="4324350" cy="553998"/>
          </a:xfrm>
          <a:prstGeom prst="rect">
            <a:avLst/>
          </a:prstGeom>
          <a:solidFill>
            <a:schemeClr val="bg1">
              <a:alpha val="60000"/>
            </a:schemeClr>
          </a:solidFill>
        </p:spPr>
        <p:txBody>
          <a:bodyPr wrap="square" rtlCol="0">
            <a:spAutoFit/>
          </a:bodyPr>
          <a:lstStyle/>
          <a:p>
            <a:pPr algn="ctr"/>
            <a:r>
              <a:rPr lang="en-US" sz="3000" i="1" dirty="0"/>
              <a:t>N trees and </a:t>
            </a:r>
            <a:r>
              <a:rPr lang="el-GR" sz="3000" i="1" dirty="0"/>
              <a:t>λ</a:t>
            </a:r>
            <a:r>
              <a:rPr lang="en-US" sz="3000" i="1" dirty="0"/>
              <a:t> learning rate </a:t>
            </a:r>
          </a:p>
        </p:txBody>
      </p:sp>
      <p:sp>
        <p:nvSpPr>
          <p:cNvPr id="8" name="TextBox 7">
            <a:extLst>
              <a:ext uri="{FF2B5EF4-FFF2-40B4-BE49-F238E27FC236}">
                <a16:creationId xmlns:a16="http://schemas.microsoft.com/office/drawing/2014/main" id="{159586FF-DB26-444A-A215-68D04B5D83A8}"/>
              </a:ext>
            </a:extLst>
          </p:cNvPr>
          <p:cNvSpPr txBox="1"/>
          <p:nvPr/>
        </p:nvSpPr>
        <p:spPr>
          <a:xfrm>
            <a:off x="1000124" y="1004597"/>
            <a:ext cx="3333751" cy="1200329"/>
          </a:xfrm>
          <a:prstGeom prst="rect">
            <a:avLst/>
          </a:prstGeom>
          <a:solidFill>
            <a:schemeClr val="bg1">
              <a:alpha val="60000"/>
            </a:schemeClr>
          </a:solidFill>
        </p:spPr>
        <p:txBody>
          <a:bodyPr wrap="square" rtlCol="0">
            <a:spAutoFit/>
          </a:bodyPr>
          <a:lstStyle/>
          <a:p>
            <a:pPr algn="ctr"/>
            <a:r>
              <a:rPr lang="en-US" sz="3600" dirty="0"/>
              <a:t>Sequential Weak Learners</a:t>
            </a:r>
          </a:p>
        </p:txBody>
      </p:sp>
      <p:cxnSp>
        <p:nvCxnSpPr>
          <p:cNvPr id="15" name="Straight Arrow Connector 14">
            <a:extLst>
              <a:ext uri="{FF2B5EF4-FFF2-40B4-BE49-F238E27FC236}">
                <a16:creationId xmlns:a16="http://schemas.microsoft.com/office/drawing/2014/main" id="{6C70A6F8-8962-4338-8469-F04EB6336B83}"/>
              </a:ext>
            </a:extLst>
          </p:cNvPr>
          <p:cNvCxnSpPr>
            <a:cxnSpLocks/>
            <a:stCxn id="8" idx="3"/>
          </p:cNvCxnSpPr>
          <p:nvPr/>
        </p:nvCxnSpPr>
        <p:spPr>
          <a:xfrm>
            <a:off x="4333875" y="1604762"/>
            <a:ext cx="904875" cy="0"/>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244615D-23F8-4F87-9D15-9FD7581D11D6}"/>
              </a:ext>
            </a:extLst>
          </p:cNvPr>
          <p:cNvCxnSpPr>
            <a:cxnSpLocks/>
            <a:stCxn id="8" idx="2"/>
          </p:cNvCxnSpPr>
          <p:nvPr/>
        </p:nvCxnSpPr>
        <p:spPr>
          <a:xfrm>
            <a:off x="2667000" y="2204926"/>
            <a:ext cx="0" cy="2205149"/>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5608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DB2389-6004-4A0F-95C9-F8F7342B25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7"/>
            <a:ext cx="9144000" cy="6856786"/>
          </a:xfrm>
          <a:prstGeom prst="rect">
            <a:avLst/>
          </a:prstGeom>
        </p:spPr>
      </p:pic>
      <p:cxnSp>
        <p:nvCxnSpPr>
          <p:cNvPr id="21" name="Straight Arrow Connector 20">
            <a:extLst>
              <a:ext uri="{FF2B5EF4-FFF2-40B4-BE49-F238E27FC236}">
                <a16:creationId xmlns:a16="http://schemas.microsoft.com/office/drawing/2014/main" id="{8AEE8E21-B4A6-4682-AA25-BE2EAABBCA16}"/>
              </a:ext>
            </a:extLst>
          </p:cNvPr>
          <p:cNvCxnSpPr>
            <a:cxnSpLocks/>
          </p:cNvCxnSpPr>
          <p:nvPr/>
        </p:nvCxnSpPr>
        <p:spPr>
          <a:xfrm flipH="1">
            <a:off x="3258193" y="3276600"/>
            <a:ext cx="2352033" cy="2228850"/>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B98750D-F54A-4EEC-AE68-805DFE9E5224}"/>
              </a:ext>
            </a:extLst>
          </p:cNvPr>
          <p:cNvSpPr/>
          <p:nvPr/>
        </p:nvSpPr>
        <p:spPr>
          <a:xfrm>
            <a:off x="623887" y="75306"/>
            <a:ext cx="7896225" cy="1077218"/>
          </a:xfrm>
          <a:prstGeom prst="rect">
            <a:avLst/>
          </a:prstGeom>
          <a:solidFill>
            <a:schemeClr val="bg1">
              <a:alpha val="60000"/>
            </a:schemeClr>
          </a:solidFill>
        </p:spPr>
        <p:txBody>
          <a:bodyPr wrap="square">
            <a:spAutoFit/>
          </a:bodyPr>
          <a:lstStyle/>
          <a:p>
            <a:pPr algn="ctr"/>
            <a:r>
              <a:rPr lang="en-US" sz="3200" dirty="0"/>
              <a:t>Sequentially fits gradient remaining from combined previous weak learners</a:t>
            </a:r>
          </a:p>
        </p:txBody>
      </p:sp>
      <p:sp>
        <p:nvSpPr>
          <p:cNvPr id="25" name="TextBox 24">
            <a:extLst>
              <a:ext uri="{FF2B5EF4-FFF2-40B4-BE49-F238E27FC236}">
                <a16:creationId xmlns:a16="http://schemas.microsoft.com/office/drawing/2014/main" id="{70DBB9D0-309B-46F5-93D8-2374AA5D14CC}"/>
              </a:ext>
            </a:extLst>
          </p:cNvPr>
          <p:cNvSpPr txBox="1"/>
          <p:nvPr/>
        </p:nvSpPr>
        <p:spPr>
          <a:xfrm rot="19017489">
            <a:off x="1634376" y="3274187"/>
            <a:ext cx="4248215" cy="1015663"/>
          </a:xfrm>
          <a:prstGeom prst="rect">
            <a:avLst/>
          </a:prstGeom>
          <a:noFill/>
        </p:spPr>
        <p:txBody>
          <a:bodyPr wrap="square" rtlCol="0">
            <a:spAutoFit/>
          </a:bodyPr>
          <a:lstStyle/>
          <a:p>
            <a:pPr algn="ctr"/>
            <a:r>
              <a:rPr lang="en-US" sz="3000" dirty="0"/>
              <a:t>distance proportional to negative slope </a:t>
            </a:r>
          </a:p>
        </p:txBody>
      </p:sp>
      <p:sp>
        <p:nvSpPr>
          <p:cNvPr id="26" name="TextBox 25">
            <a:extLst>
              <a:ext uri="{FF2B5EF4-FFF2-40B4-BE49-F238E27FC236}">
                <a16:creationId xmlns:a16="http://schemas.microsoft.com/office/drawing/2014/main" id="{2931BF40-EBE1-4F49-8117-194591EFDD11}"/>
              </a:ext>
            </a:extLst>
          </p:cNvPr>
          <p:cNvSpPr txBox="1"/>
          <p:nvPr/>
        </p:nvSpPr>
        <p:spPr>
          <a:xfrm>
            <a:off x="2740153" y="4952963"/>
            <a:ext cx="4248215" cy="553998"/>
          </a:xfrm>
          <a:prstGeom prst="rect">
            <a:avLst/>
          </a:prstGeom>
          <a:noFill/>
        </p:spPr>
        <p:txBody>
          <a:bodyPr wrap="square" rtlCol="0">
            <a:spAutoFit/>
          </a:bodyPr>
          <a:lstStyle/>
          <a:p>
            <a:pPr algn="ctr"/>
            <a:r>
              <a:rPr lang="en-US" sz="3000" dirty="0"/>
              <a:t>direction</a:t>
            </a:r>
          </a:p>
        </p:txBody>
      </p:sp>
      <p:cxnSp>
        <p:nvCxnSpPr>
          <p:cNvPr id="10" name="Straight Arrow Connector 9">
            <a:extLst>
              <a:ext uri="{FF2B5EF4-FFF2-40B4-BE49-F238E27FC236}">
                <a16:creationId xmlns:a16="http://schemas.microsoft.com/office/drawing/2014/main" id="{5B100644-5D13-4A61-B1BF-558CAEB7C39E}"/>
              </a:ext>
            </a:extLst>
          </p:cNvPr>
          <p:cNvCxnSpPr>
            <a:cxnSpLocks/>
          </p:cNvCxnSpPr>
          <p:nvPr/>
        </p:nvCxnSpPr>
        <p:spPr>
          <a:xfrm flipH="1">
            <a:off x="1066800" y="5505906"/>
            <a:ext cx="2115807" cy="1234840"/>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4003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04B312B-F3C3-441A-BC4F-CD513F9238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7" y="0"/>
            <a:ext cx="9135505" cy="6858000"/>
          </a:xfrm>
          <a:prstGeom prst="rect">
            <a:avLst/>
          </a:prstGeom>
        </p:spPr>
      </p:pic>
      <p:sp>
        <p:nvSpPr>
          <p:cNvPr id="12" name="Oval 11">
            <a:extLst>
              <a:ext uri="{FF2B5EF4-FFF2-40B4-BE49-F238E27FC236}">
                <a16:creationId xmlns:a16="http://schemas.microsoft.com/office/drawing/2014/main" id="{2D6DF14C-0172-4752-914D-7FD38BCB27B6}"/>
              </a:ext>
            </a:extLst>
          </p:cNvPr>
          <p:cNvSpPr/>
          <p:nvPr/>
        </p:nvSpPr>
        <p:spPr>
          <a:xfrm>
            <a:off x="3602833" y="4774105"/>
            <a:ext cx="7515225" cy="3200400"/>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08983C6-8740-48B9-8DDA-66E81046B64C}"/>
              </a:ext>
            </a:extLst>
          </p:cNvPr>
          <p:cNvSpPr txBox="1"/>
          <p:nvPr/>
        </p:nvSpPr>
        <p:spPr>
          <a:xfrm>
            <a:off x="4978808" y="5651399"/>
            <a:ext cx="3333751" cy="646331"/>
          </a:xfrm>
          <a:prstGeom prst="rect">
            <a:avLst/>
          </a:prstGeom>
          <a:noFill/>
        </p:spPr>
        <p:txBody>
          <a:bodyPr wrap="square" rtlCol="0">
            <a:spAutoFit/>
          </a:bodyPr>
          <a:lstStyle/>
          <a:p>
            <a:pPr algn="ctr"/>
            <a:r>
              <a:rPr lang="en-US" sz="3600" dirty="0"/>
              <a:t>Local Minimum</a:t>
            </a:r>
          </a:p>
        </p:txBody>
      </p:sp>
      <p:cxnSp>
        <p:nvCxnSpPr>
          <p:cNvPr id="4" name="Straight Arrow Connector 3">
            <a:extLst>
              <a:ext uri="{FF2B5EF4-FFF2-40B4-BE49-F238E27FC236}">
                <a16:creationId xmlns:a16="http://schemas.microsoft.com/office/drawing/2014/main" id="{1DCFC4F2-04C1-4379-939B-46C4DF7832F7}"/>
              </a:ext>
            </a:extLst>
          </p:cNvPr>
          <p:cNvCxnSpPr>
            <a:cxnSpLocks/>
          </p:cNvCxnSpPr>
          <p:nvPr/>
        </p:nvCxnSpPr>
        <p:spPr>
          <a:xfrm>
            <a:off x="3125668" y="5815926"/>
            <a:ext cx="716758" cy="69308"/>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7CB9DF39-F306-485F-ACF8-5B139596B475}"/>
              </a:ext>
            </a:extLst>
          </p:cNvPr>
          <p:cNvSpPr/>
          <p:nvPr/>
        </p:nvSpPr>
        <p:spPr>
          <a:xfrm>
            <a:off x="3125668" y="483559"/>
            <a:ext cx="5157786" cy="1077218"/>
          </a:xfrm>
          <a:prstGeom prst="rect">
            <a:avLst/>
          </a:prstGeom>
          <a:solidFill>
            <a:schemeClr val="bg1">
              <a:alpha val="60000"/>
            </a:schemeClr>
          </a:solidFill>
        </p:spPr>
        <p:txBody>
          <a:bodyPr wrap="square">
            <a:spAutoFit/>
          </a:bodyPr>
          <a:lstStyle/>
          <a:p>
            <a:pPr algn="ctr"/>
            <a:r>
              <a:rPr lang="en-US" sz="3200" dirty="0"/>
              <a:t>Minimize a loss function to converge on optimal solution</a:t>
            </a:r>
          </a:p>
        </p:txBody>
      </p:sp>
      <p:cxnSp>
        <p:nvCxnSpPr>
          <p:cNvPr id="16" name="Straight Arrow Connector 15">
            <a:extLst>
              <a:ext uri="{FF2B5EF4-FFF2-40B4-BE49-F238E27FC236}">
                <a16:creationId xmlns:a16="http://schemas.microsoft.com/office/drawing/2014/main" id="{58C88C73-1A3A-4994-B5E6-4861EBBD3959}"/>
              </a:ext>
            </a:extLst>
          </p:cNvPr>
          <p:cNvCxnSpPr>
            <a:cxnSpLocks/>
          </p:cNvCxnSpPr>
          <p:nvPr/>
        </p:nvCxnSpPr>
        <p:spPr>
          <a:xfrm flipV="1">
            <a:off x="3855241" y="5727974"/>
            <a:ext cx="502750" cy="167522"/>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6EEB4A1-E20D-4CA2-82C5-0C1B43CC5498}"/>
              </a:ext>
            </a:extLst>
          </p:cNvPr>
          <p:cNvCxnSpPr>
            <a:cxnSpLocks/>
          </p:cNvCxnSpPr>
          <p:nvPr/>
        </p:nvCxnSpPr>
        <p:spPr>
          <a:xfrm>
            <a:off x="4357991" y="5775383"/>
            <a:ext cx="264190" cy="240225"/>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D3072AE-E91B-427B-8E3C-EDCBED1388EE}"/>
              </a:ext>
            </a:extLst>
          </p:cNvPr>
          <p:cNvCxnSpPr>
            <a:cxnSpLocks/>
          </p:cNvCxnSpPr>
          <p:nvPr/>
        </p:nvCxnSpPr>
        <p:spPr>
          <a:xfrm flipH="1">
            <a:off x="4620197" y="6063017"/>
            <a:ext cx="33749" cy="311288"/>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D3B4E4E-35B7-4FAB-A490-CAF40E4B5355}"/>
              </a:ext>
            </a:extLst>
          </p:cNvPr>
          <p:cNvCxnSpPr>
            <a:cxnSpLocks/>
          </p:cNvCxnSpPr>
          <p:nvPr/>
        </p:nvCxnSpPr>
        <p:spPr>
          <a:xfrm>
            <a:off x="4617174" y="6421714"/>
            <a:ext cx="332727" cy="118238"/>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8648B0C-7B1E-45BF-ADEB-141BAA74E973}"/>
              </a:ext>
            </a:extLst>
          </p:cNvPr>
          <p:cNvCxnSpPr>
            <a:cxnSpLocks/>
          </p:cNvCxnSpPr>
          <p:nvPr/>
        </p:nvCxnSpPr>
        <p:spPr>
          <a:xfrm flipH="1" flipV="1">
            <a:off x="4920994" y="6184726"/>
            <a:ext cx="57814" cy="323165"/>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F7F1B18-0EC9-4AEB-9C55-62A049F18B44}"/>
              </a:ext>
            </a:extLst>
          </p:cNvPr>
          <p:cNvCxnSpPr>
            <a:cxnSpLocks/>
          </p:cNvCxnSpPr>
          <p:nvPr/>
        </p:nvCxnSpPr>
        <p:spPr>
          <a:xfrm flipV="1">
            <a:off x="4936600" y="5999451"/>
            <a:ext cx="242451" cy="164527"/>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19105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A85225F4-B101-4E7B-9DBF-CBCAED2D5B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2415398" cy="552091"/>
          </a:xfrm>
          <a:prstGeom prst="rect">
            <a:avLst/>
          </a:prstGeom>
        </p:spPr>
      </p:pic>
      <p:sp>
        <p:nvSpPr>
          <p:cNvPr id="24" name="Title 1">
            <a:extLst>
              <a:ext uri="{FF2B5EF4-FFF2-40B4-BE49-F238E27FC236}">
                <a16:creationId xmlns:a16="http://schemas.microsoft.com/office/drawing/2014/main" id="{1F7EC456-7614-4793-B62D-D0ECA68F6461}"/>
              </a:ext>
            </a:extLst>
          </p:cNvPr>
          <p:cNvSpPr txBox="1">
            <a:spLocks/>
          </p:cNvSpPr>
          <p:nvPr/>
        </p:nvSpPr>
        <p:spPr>
          <a:xfrm>
            <a:off x="628650" y="356748"/>
            <a:ext cx="7886700" cy="10696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i="1" dirty="0"/>
              <a:t>Salix </a:t>
            </a:r>
            <a:r>
              <a:rPr lang="en-US" i="1" dirty="0" err="1"/>
              <a:t>pulchra</a:t>
            </a:r>
            <a:r>
              <a:rPr lang="en-US" i="1" dirty="0"/>
              <a:t> </a:t>
            </a:r>
            <a:r>
              <a:rPr lang="en-US" dirty="0"/>
              <a:t>Results</a:t>
            </a:r>
          </a:p>
        </p:txBody>
      </p:sp>
      <p:pic>
        <p:nvPicPr>
          <p:cNvPr id="4" name="Picture 3">
            <a:extLst>
              <a:ext uri="{FF2B5EF4-FFF2-40B4-BE49-F238E27FC236}">
                <a16:creationId xmlns:a16="http://schemas.microsoft.com/office/drawing/2014/main" id="{F054397B-850A-4D51-9A6F-3D6AD5F89F9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250" b="23750"/>
          <a:stretch/>
        </p:blipFill>
        <p:spPr>
          <a:xfrm>
            <a:off x="1" y="1196229"/>
            <a:ext cx="5800724" cy="5630114"/>
          </a:xfrm>
          <a:prstGeom prst="rect">
            <a:avLst/>
          </a:prstGeom>
        </p:spPr>
      </p:pic>
      <p:sp>
        <p:nvSpPr>
          <p:cNvPr id="7" name="TextBox 6">
            <a:extLst>
              <a:ext uri="{FF2B5EF4-FFF2-40B4-BE49-F238E27FC236}">
                <a16:creationId xmlns:a16="http://schemas.microsoft.com/office/drawing/2014/main" id="{A691B834-2873-466E-B24F-6B8B9AA8331C}"/>
              </a:ext>
            </a:extLst>
          </p:cNvPr>
          <p:cNvSpPr txBox="1"/>
          <p:nvPr/>
        </p:nvSpPr>
        <p:spPr>
          <a:xfrm>
            <a:off x="5800723" y="2002248"/>
            <a:ext cx="3107757" cy="1569660"/>
          </a:xfrm>
          <a:prstGeom prst="rect">
            <a:avLst/>
          </a:prstGeom>
          <a:noFill/>
        </p:spPr>
        <p:txBody>
          <a:bodyPr wrap="square" rtlCol="0">
            <a:spAutoFit/>
          </a:bodyPr>
          <a:lstStyle/>
          <a:p>
            <a:r>
              <a:rPr lang="en-US" sz="3200" dirty="0"/>
              <a:t>R</a:t>
            </a:r>
            <a:r>
              <a:rPr lang="en-US" sz="3200" baseline="30000" dirty="0"/>
              <a:t>2</a:t>
            </a:r>
            <a:r>
              <a:rPr lang="en-US" sz="3200" dirty="0"/>
              <a:t>: 0.65 +- 0.11</a:t>
            </a:r>
          </a:p>
          <a:p>
            <a:r>
              <a:rPr lang="en-US" sz="3200" dirty="0"/>
              <a:t>MAE: 3.1 +- 0.4</a:t>
            </a:r>
          </a:p>
          <a:p>
            <a:r>
              <a:rPr lang="en-US" sz="3200" dirty="0"/>
              <a:t>RMSE: 5.4 +- 0.8</a:t>
            </a:r>
          </a:p>
        </p:txBody>
      </p:sp>
      <p:sp>
        <p:nvSpPr>
          <p:cNvPr id="8" name="TextBox 7">
            <a:extLst>
              <a:ext uri="{FF2B5EF4-FFF2-40B4-BE49-F238E27FC236}">
                <a16:creationId xmlns:a16="http://schemas.microsoft.com/office/drawing/2014/main" id="{5F00E9A0-457B-4685-A924-FE801A17E087}"/>
              </a:ext>
            </a:extLst>
          </p:cNvPr>
          <p:cNvSpPr txBox="1"/>
          <p:nvPr/>
        </p:nvSpPr>
        <p:spPr>
          <a:xfrm>
            <a:off x="5800722" y="1417473"/>
            <a:ext cx="2886076" cy="584775"/>
          </a:xfrm>
          <a:prstGeom prst="rect">
            <a:avLst/>
          </a:prstGeom>
          <a:noFill/>
        </p:spPr>
        <p:txBody>
          <a:bodyPr wrap="square" rtlCol="0">
            <a:spAutoFit/>
          </a:bodyPr>
          <a:lstStyle/>
          <a:p>
            <a:r>
              <a:rPr lang="en-US" sz="3200" u="sng" dirty="0"/>
              <a:t>Overall</a:t>
            </a:r>
          </a:p>
        </p:txBody>
      </p:sp>
      <p:sp>
        <p:nvSpPr>
          <p:cNvPr id="9" name="TextBox 8">
            <a:extLst>
              <a:ext uri="{FF2B5EF4-FFF2-40B4-BE49-F238E27FC236}">
                <a16:creationId xmlns:a16="http://schemas.microsoft.com/office/drawing/2014/main" id="{8CBB9EBE-0E3E-47BA-8A08-C43751750C1F}"/>
              </a:ext>
            </a:extLst>
          </p:cNvPr>
          <p:cNvSpPr txBox="1"/>
          <p:nvPr/>
        </p:nvSpPr>
        <p:spPr>
          <a:xfrm>
            <a:off x="5800723" y="4951008"/>
            <a:ext cx="3107757" cy="1077218"/>
          </a:xfrm>
          <a:prstGeom prst="rect">
            <a:avLst/>
          </a:prstGeom>
          <a:noFill/>
        </p:spPr>
        <p:txBody>
          <a:bodyPr wrap="square" rtlCol="0">
            <a:spAutoFit/>
          </a:bodyPr>
          <a:lstStyle/>
          <a:p>
            <a:r>
              <a:rPr lang="en-US" sz="3200" dirty="0"/>
              <a:t>AUC: 0.8 +- 0.01</a:t>
            </a:r>
          </a:p>
          <a:p>
            <a:r>
              <a:rPr lang="en-US" sz="3200" dirty="0" err="1"/>
              <a:t>Acc</a:t>
            </a:r>
            <a:r>
              <a:rPr lang="en-US" sz="3200" dirty="0"/>
              <a:t>: 0.72 +- 0.02</a:t>
            </a:r>
          </a:p>
        </p:txBody>
      </p:sp>
      <p:sp>
        <p:nvSpPr>
          <p:cNvPr id="10" name="TextBox 9">
            <a:extLst>
              <a:ext uri="{FF2B5EF4-FFF2-40B4-BE49-F238E27FC236}">
                <a16:creationId xmlns:a16="http://schemas.microsoft.com/office/drawing/2014/main" id="{F48C7841-AC52-4A07-ABBE-96E3A6870007}"/>
              </a:ext>
            </a:extLst>
          </p:cNvPr>
          <p:cNvSpPr txBox="1"/>
          <p:nvPr/>
        </p:nvSpPr>
        <p:spPr>
          <a:xfrm>
            <a:off x="5800722" y="4366233"/>
            <a:ext cx="2886076" cy="584775"/>
          </a:xfrm>
          <a:prstGeom prst="rect">
            <a:avLst/>
          </a:prstGeom>
          <a:noFill/>
        </p:spPr>
        <p:txBody>
          <a:bodyPr wrap="square" rtlCol="0">
            <a:spAutoFit/>
          </a:bodyPr>
          <a:lstStyle/>
          <a:p>
            <a:r>
              <a:rPr lang="en-US" sz="3200" u="sng" dirty="0"/>
              <a:t>Absence</a:t>
            </a:r>
          </a:p>
        </p:txBody>
      </p:sp>
    </p:spTree>
    <p:extLst>
      <p:ext uri="{BB962C8B-B14F-4D97-AF65-F5344CB8AC3E}">
        <p14:creationId xmlns:p14="http://schemas.microsoft.com/office/powerpoint/2010/main" val="13826103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A85225F4-B101-4E7B-9DBF-CBCAED2D5B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2415398" cy="552091"/>
          </a:xfrm>
          <a:prstGeom prst="rect">
            <a:avLst/>
          </a:prstGeom>
        </p:spPr>
      </p:pic>
      <p:sp>
        <p:nvSpPr>
          <p:cNvPr id="24" name="Title 1">
            <a:extLst>
              <a:ext uri="{FF2B5EF4-FFF2-40B4-BE49-F238E27FC236}">
                <a16:creationId xmlns:a16="http://schemas.microsoft.com/office/drawing/2014/main" id="{1F7EC456-7614-4793-B62D-D0ECA68F6461}"/>
              </a:ext>
            </a:extLst>
          </p:cNvPr>
          <p:cNvSpPr txBox="1">
            <a:spLocks/>
          </p:cNvSpPr>
          <p:nvPr/>
        </p:nvSpPr>
        <p:spPr>
          <a:xfrm>
            <a:off x="628650" y="356748"/>
            <a:ext cx="7886700" cy="10696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i="1" dirty="0"/>
              <a:t>Carex </a:t>
            </a:r>
            <a:r>
              <a:rPr lang="en-US" i="1" dirty="0" err="1"/>
              <a:t>aquatilis</a:t>
            </a:r>
            <a:r>
              <a:rPr lang="en-US" i="1" dirty="0"/>
              <a:t> </a:t>
            </a:r>
            <a:r>
              <a:rPr lang="en-US" dirty="0"/>
              <a:t>Results</a:t>
            </a:r>
          </a:p>
        </p:txBody>
      </p:sp>
      <p:sp>
        <p:nvSpPr>
          <p:cNvPr id="7" name="TextBox 6">
            <a:extLst>
              <a:ext uri="{FF2B5EF4-FFF2-40B4-BE49-F238E27FC236}">
                <a16:creationId xmlns:a16="http://schemas.microsoft.com/office/drawing/2014/main" id="{A691B834-2873-466E-B24F-6B8B9AA8331C}"/>
              </a:ext>
            </a:extLst>
          </p:cNvPr>
          <p:cNvSpPr txBox="1"/>
          <p:nvPr/>
        </p:nvSpPr>
        <p:spPr>
          <a:xfrm>
            <a:off x="5800723" y="2002248"/>
            <a:ext cx="3107757" cy="1569660"/>
          </a:xfrm>
          <a:prstGeom prst="rect">
            <a:avLst/>
          </a:prstGeom>
          <a:noFill/>
        </p:spPr>
        <p:txBody>
          <a:bodyPr wrap="square" rtlCol="0">
            <a:spAutoFit/>
          </a:bodyPr>
          <a:lstStyle/>
          <a:p>
            <a:r>
              <a:rPr lang="en-US" sz="3200" dirty="0"/>
              <a:t>R</a:t>
            </a:r>
            <a:r>
              <a:rPr lang="en-US" sz="3200" baseline="30000" dirty="0"/>
              <a:t>2</a:t>
            </a:r>
            <a:r>
              <a:rPr lang="en-US" sz="3200" dirty="0"/>
              <a:t>: 0.35 +- 0.15</a:t>
            </a:r>
          </a:p>
          <a:p>
            <a:r>
              <a:rPr lang="en-US" sz="3200" dirty="0"/>
              <a:t>MAE: 9.24 +- 1.2</a:t>
            </a:r>
          </a:p>
          <a:p>
            <a:r>
              <a:rPr lang="en-US" sz="3200" dirty="0"/>
              <a:t>RMSE: 13.8 +- 1.5</a:t>
            </a:r>
          </a:p>
        </p:txBody>
      </p:sp>
      <p:sp>
        <p:nvSpPr>
          <p:cNvPr id="8" name="TextBox 7">
            <a:extLst>
              <a:ext uri="{FF2B5EF4-FFF2-40B4-BE49-F238E27FC236}">
                <a16:creationId xmlns:a16="http://schemas.microsoft.com/office/drawing/2014/main" id="{5F00E9A0-457B-4685-A924-FE801A17E087}"/>
              </a:ext>
            </a:extLst>
          </p:cNvPr>
          <p:cNvSpPr txBox="1"/>
          <p:nvPr/>
        </p:nvSpPr>
        <p:spPr>
          <a:xfrm>
            <a:off x="5800722" y="1417473"/>
            <a:ext cx="2886076" cy="584775"/>
          </a:xfrm>
          <a:prstGeom prst="rect">
            <a:avLst/>
          </a:prstGeom>
          <a:noFill/>
        </p:spPr>
        <p:txBody>
          <a:bodyPr wrap="square" rtlCol="0">
            <a:spAutoFit/>
          </a:bodyPr>
          <a:lstStyle/>
          <a:p>
            <a:r>
              <a:rPr lang="en-US" sz="3200" u="sng" dirty="0"/>
              <a:t>Overall</a:t>
            </a:r>
          </a:p>
        </p:txBody>
      </p:sp>
      <p:sp>
        <p:nvSpPr>
          <p:cNvPr id="9" name="TextBox 8">
            <a:extLst>
              <a:ext uri="{FF2B5EF4-FFF2-40B4-BE49-F238E27FC236}">
                <a16:creationId xmlns:a16="http://schemas.microsoft.com/office/drawing/2014/main" id="{8CBB9EBE-0E3E-47BA-8A08-C43751750C1F}"/>
              </a:ext>
            </a:extLst>
          </p:cNvPr>
          <p:cNvSpPr txBox="1"/>
          <p:nvPr/>
        </p:nvSpPr>
        <p:spPr>
          <a:xfrm>
            <a:off x="5800723" y="4951008"/>
            <a:ext cx="3107757" cy="1077218"/>
          </a:xfrm>
          <a:prstGeom prst="rect">
            <a:avLst/>
          </a:prstGeom>
          <a:noFill/>
        </p:spPr>
        <p:txBody>
          <a:bodyPr wrap="square" rtlCol="0">
            <a:spAutoFit/>
          </a:bodyPr>
          <a:lstStyle/>
          <a:p>
            <a:r>
              <a:rPr lang="en-US" sz="3200" dirty="0"/>
              <a:t>AUC: 0.86 +- 0.01</a:t>
            </a:r>
          </a:p>
          <a:p>
            <a:r>
              <a:rPr lang="en-US" sz="3200" dirty="0" err="1"/>
              <a:t>Acc</a:t>
            </a:r>
            <a:r>
              <a:rPr lang="en-US" sz="3200" dirty="0"/>
              <a:t>: 0.79 +- 0.01</a:t>
            </a:r>
          </a:p>
        </p:txBody>
      </p:sp>
      <p:sp>
        <p:nvSpPr>
          <p:cNvPr id="10" name="TextBox 9">
            <a:extLst>
              <a:ext uri="{FF2B5EF4-FFF2-40B4-BE49-F238E27FC236}">
                <a16:creationId xmlns:a16="http://schemas.microsoft.com/office/drawing/2014/main" id="{F48C7841-AC52-4A07-ABBE-96E3A6870007}"/>
              </a:ext>
            </a:extLst>
          </p:cNvPr>
          <p:cNvSpPr txBox="1"/>
          <p:nvPr/>
        </p:nvSpPr>
        <p:spPr>
          <a:xfrm>
            <a:off x="5800722" y="4366233"/>
            <a:ext cx="2886076" cy="584775"/>
          </a:xfrm>
          <a:prstGeom prst="rect">
            <a:avLst/>
          </a:prstGeom>
          <a:noFill/>
        </p:spPr>
        <p:txBody>
          <a:bodyPr wrap="square" rtlCol="0">
            <a:spAutoFit/>
          </a:bodyPr>
          <a:lstStyle/>
          <a:p>
            <a:r>
              <a:rPr lang="en-US" sz="3200" u="sng" dirty="0"/>
              <a:t>Absence</a:t>
            </a:r>
          </a:p>
        </p:txBody>
      </p:sp>
      <p:pic>
        <p:nvPicPr>
          <p:cNvPr id="3" name="Picture 2">
            <a:extLst>
              <a:ext uri="{FF2B5EF4-FFF2-40B4-BE49-F238E27FC236}">
                <a16:creationId xmlns:a16="http://schemas.microsoft.com/office/drawing/2014/main" id="{88027A7C-F0F7-4CF4-99E9-8B5F98FE6DB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70" t="1110" r="1830" b="23889"/>
          <a:stretch/>
        </p:blipFill>
        <p:spPr>
          <a:xfrm>
            <a:off x="47625" y="1190624"/>
            <a:ext cx="5646386" cy="5667376"/>
          </a:xfrm>
          <a:prstGeom prst="rect">
            <a:avLst/>
          </a:prstGeom>
        </p:spPr>
      </p:pic>
    </p:spTree>
    <p:extLst>
      <p:ext uri="{BB962C8B-B14F-4D97-AF65-F5344CB8AC3E}">
        <p14:creationId xmlns:p14="http://schemas.microsoft.com/office/powerpoint/2010/main" val="2388822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A85225F4-B101-4E7B-9DBF-CBCAED2D5B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2415398" cy="552091"/>
          </a:xfrm>
          <a:prstGeom prst="rect">
            <a:avLst/>
          </a:prstGeom>
        </p:spPr>
      </p:pic>
      <p:sp>
        <p:nvSpPr>
          <p:cNvPr id="24" name="Title 1">
            <a:extLst>
              <a:ext uri="{FF2B5EF4-FFF2-40B4-BE49-F238E27FC236}">
                <a16:creationId xmlns:a16="http://schemas.microsoft.com/office/drawing/2014/main" id="{1F7EC456-7614-4793-B62D-D0ECA68F6461}"/>
              </a:ext>
            </a:extLst>
          </p:cNvPr>
          <p:cNvSpPr txBox="1">
            <a:spLocks/>
          </p:cNvSpPr>
          <p:nvPr/>
        </p:nvSpPr>
        <p:spPr>
          <a:xfrm>
            <a:off x="628650" y="356748"/>
            <a:ext cx="7886700" cy="10696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Tussock Tundra Results</a:t>
            </a:r>
          </a:p>
        </p:txBody>
      </p:sp>
      <p:pic>
        <p:nvPicPr>
          <p:cNvPr id="5" name="Picture 4">
            <a:extLst>
              <a:ext uri="{FF2B5EF4-FFF2-40B4-BE49-F238E27FC236}">
                <a16:creationId xmlns:a16="http://schemas.microsoft.com/office/drawing/2014/main" id="{1124C98D-704E-45B8-837E-6134C54EC0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1250"/>
          <a:stretch/>
        </p:blipFill>
        <p:spPr>
          <a:xfrm>
            <a:off x="0" y="1169250"/>
            <a:ext cx="3752850" cy="1881944"/>
          </a:xfrm>
          <a:prstGeom prst="rect">
            <a:avLst/>
          </a:prstGeom>
        </p:spPr>
      </p:pic>
      <p:pic>
        <p:nvPicPr>
          <p:cNvPr id="7" name="Picture 6">
            <a:extLst>
              <a:ext uri="{FF2B5EF4-FFF2-40B4-BE49-F238E27FC236}">
                <a16:creationId xmlns:a16="http://schemas.microsoft.com/office/drawing/2014/main" id="{700F04B5-E215-4AE0-83FE-15B4B5F3605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61250"/>
          <a:stretch/>
        </p:blipFill>
        <p:spPr>
          <a:xfrm>
            <a:off x="0" y="3051194"/>
            <a:ext cx="3752850" cy="1881944"/>
          </a:xfrm>
          <a:prstGeom prst="rect">
            <a:avLst/>
          </a:prstGeom>
        </p:spPr>
      </p:pic>
      <p:pic>
        <p:nvPicPr>
          <p:cNvPr id="9" name="Picture 8">
            <a:extLst>
              <a:ext uri="{FF2B5EF4-FFF2-40B4-BE49-F238E27FC236}">
                <a16:creationId xmlns:a16="http://schemas.microsoft.com/office/drawing/2014/main" id="{F94E5B79-818D-44FB-BD1B-FB768FC8C09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61389"/>
          <a:stretch/>
        </p:blipFill>
        <p:spPr>
          <a:xfrm>
            <a:off x="0" y="4939884"/>
            <a:ext cx="3752850" cy="1875198"/>
          </a:xfrm>
          <a:prstGeom prst="rect">
            <a:avLst/>
          </a:prstGeom>
        </p:spPr>
      </p:pic>
      <p:sp>
        <p:nvSpPr>
          <p:cNvPr id="12" name="TextBox 11">
            <a:extLst>
              <a:ext uri="{FF2B5EF4-FFF2-40B4-BE49-F238E27FC236}">
                <a16:creationId xmlns:a16="http://schemas.microsoft.com/office/drawing/2014/main" id="{8EB07FDB-3501-4D57-AACB-3E9F9278C48D}"/>
              </a:ext>
            </a:extLst>
          </p:cNvPr>
          <p:cNvSpPr txBox="1"/>
          <p:nvPr/>
        </p:nvSpPr>
        <p:spPr>
          <a:xfrm>
            <a:off x="3894012" y="3576667"/>
            <a:ext cx="4886325" cy="830997"/>
          </a:xfrm>
          <a:prstGeom prst="rect">
            <a:avLst/>
          </a:prstGeom>
          <a:noFill/>
        </p:spPr>
        <p:txBody>
          <a:bodyPr wrap="square" rtlCol="0">
            <a:spAutoFit/>
          </a:bodyPr>
          <a:lstStyle/>
          <a:p>
            <a:r>
              <a:rPr lang="en-US" sz="2400" dirty="0"/>
              <a:t>Strong correlation (r &gt; 0.8) for species that commonly form communities</a:t>
            </a:r>
          </a:p>
        </p:txBody>
      </p:sp>
    </p:spTree>
    <p:extLst>
      <p:ext uri="{BB962C8B-B14F-4D97-AF65-F5344CB8AC3E}">
        <p14:creationId xmlns:p14="http://schemas.microsoft.com/office/powerpoint/2010/main" val="7031361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A85225F4-B101-4E7B-9DBF-CBCAED2D5B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2415398" cy="552091"/>
          </a:xfrm>
          <a:prstGeom prst="rect">
            <a:avLst/>
          </a:prstGeom>
        </p:spPr>
      </p:pic>
      <p:sp>
        <p:nvSpPr>
          <p:cNvPr id="24" name="Title 1">
            <a:extLst>
              <a:ext uri="{FF2B5EF4-FFF2-40B4-BE49-F238E27FC236}">
                <a16:creationId xmlns:a16="http://schemas.microsoft.com/office/drawing/2014/main" id="{1F7EC456-7614-4793-B62D-D0ECA68F6461}"/>
              </a:ext>
            </a:extLst>
          </p:cNvPr>
          <p:cNvSpPr txBox="1">
            <a:spLocks/>
          </p:cNvSpPr>
          <p:nvPr/>
        </p:nvSpPr>
        <p:spPr>
          <a:xfrm>
            <a:off x="628650" y="356748"/>
            <a:ext cx="7886700" cy="10696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Comparison to NSSI Map</a:t>
            </a:r>
          </a:p>
        </p:txBody>
      </p:sp>
      <p:sp>
        <p:nvSpPr>
          <p:cNvPr id="6" name="TextBox 5">
            <a:extLst>
              <a:ext uri="{FF2B5EF4-FFF2-40B4-BE49-F238E27FC236}">
                <a16:creationId xmlns:a16="http://schemas.microsoft.com/office/drawing/2014/main" id="{3A984CF1-0C6D-4BA5-B447-B59A13791656}"/>
              </a:ext>
            </a:extLst>
          </p:cNvPr>
          <p:cNvSpPr txBox="1"/>
          <p:nvPr/>
        </p:nvSpPr>
        <p:spPr>
          <a:xfrm>
            <a:off x="66676" y="1286221"/>
            <a:ext cx="8991600" cy="1077218"/>
          </a:xfrm>
          <a:prstGeom prst="rect">
            <a:avLst/>
          </a:prstGeom>
          <a:noFill/>
        </p:spPr>
        <p:txBody>
          <a:bodyPr wrap="square" rtlCol="0">
            <a:spAutoFit/>
          </a:bodyPr>
          <a:lstStyle/>
          <a:p>
            <a:r>
              <a:rPr lang="en-US" sz="3200" dirty="0"/>
              <a:t>Linear models to assign foliar cover means to cover classes and predict to the test data (100 cv iterations)</a:t>
            </a:r>
          </a:p>
        </p:txBody>
      </p:sp>
      <p:pic>
        <p:nvPicPr>
          <p:cNvPr id="4" name="Picture 3">
            <a:extLst>
              <a:ext uri="{FF2B5EF4-FFF2-40B4-BE49-F238E27FC236}">
                <a16:creationId xmlns:a16="http://schemas.microsoft.com/office/drawing/2014/main" id="{05DE629E-9AE6-485F-81F0-660325D10B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7396" y="2420589"/>
            <a:ext cx="5409080" cy="4179744"/>
          </a:xfrm>
          <a:prstGeom prst="rect">
            <a:avLst/>
          </a:prstGeom>
        </p:spPr>
      </p:pic>
      <p:cxnSp>
        <p:nvCxnSpPr>
          <p:cNvPr id="7" name="Straight Arrow Connector 6">
            <a:extLst>
              <a:ext uri="{FF2B5EF4-FFF2-40B4-BE49-F238E27FC236}">
                <a16:creationId xmlns:a16="http://schemas.microsoft.com/office/drawing/2014/main" id="{F005F156-310F-4F78-A8E5-3721A5B69F3E}"/>
              </a:ext>
            </a:extLst>
          </p:cNvPr>
          <p:cNvCxnSpPr/>
          <p:nvPr/>
        </p:nvCxnSpPr>
        <p:spPr>
          <a:xfrm>
            <a:off x="5114925" y="2876550"/>
            <a:ext cx="1657350" cy="0"/>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219FE7D-A454-48E9-8024-18DCFA0AE055}"/>
              </a:ext>
            </a:extLst>
          </p:cNvPr>
          <p:cNvSpPr txBox="1"/>
          <p:nvPr/>
        </p:nvSpPr>
        <p:spPr>
          <a:xfrm>
            <a:off x="6903019" y="2584162"/>
            <a:ext cx="774132" cy="584775"/>
          </a:xfrm>
          <a:prstGeom prst="rect">
            <a:avLst/>
          </a:prstGeom>
          <a:noFill/>
        </p:spPr>
        <p:txBody>
          <a:bodyPr wrap="square" rtlCol="0">
            <a:spAutoFit/>
          </a:bodyPr>
          <a:lstStyle/>
          <a:p>
            <a:r>
              <a:rPr lang="en-US" sz="3200" dirty="0"/>
              <a:t>5%</a:t>
            </a:r>
          </a:p>
        </p:txBody>
      </p:sp>
      <p:cxnSp>
        <p:nvCxnSpPr>
          <p:cNvPr id="12" name="Straight Arrow Connector 11">
            <a:extLst>
              <a:ext uri="{FF2B5EF4-FFF2-40B4-BE49-F238E27FC236}">
                <a16:creationId xmlns:a16="http://schemas.microsoft.com/office/drawing/2014/main" id="{A6A23B1F-5B36-4682-8686-90BA786E444B}"/>
              </a:ext>
            </a:extLst>
          </p:cNvPr>
          <p:cNvCxnSpPr>
            <a:cxnSpLocks/>
          </p:cNvCxnSpPr>
          <p:nvPr/>
        </p:nvCxnSpPr>
        <p:spPr>
          <a:xfrm>
            <a:off x="6019801" y="3543300"/>
            <a:ext cx="752474" cy="0"/>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3F0264F-DF03-4F19-B837-A606C490575D}"/>
              </a:ext>
            </a:extLst>
          </p:cNvPr>
          <p:cNvSpPr txBox="1"/>
          <p:nvPr/>
        </p:nvSpPr>
        <p:spPr>
          <a:xfrm>
            <a:off x="6903019" y="3250912"/>
            <a:ext cx="774132" cy="584775"/>
          </a:xfrm>
          <a:prstGeom prst="rect">
            <a:avLst/>
          </a:prstGeom>
          <a:noFill/>
        </p:spPr>
        <p:txBody>
          <a:bodyPr wrap="square" rtlCol="0">
            <a:spAutoFit/>
          </a:bodyPr>
          <a:lstStyle/>
          <a:p>
            <a:r>
              <a:rPr lang="en-US" sz="3200" dirty="0"/>
              <a:t>0%</a:t>
            </a:r>
          </a:p>
        </p:txBody>
      </p:sp>
      <p:cxnSp>
        <p:nvCxnSpPr>
          <p:cNvPr id="15" name="Straight Arrow Connector 14">
            <a:extLst>
              <a:ext uri="{FF2B5EF4-FFF2-40B4-BE49-F238E27FC236}">
                <a16:creationId xmlns:a16="http://schemas.microsoft.com/office/drawing/2014/main" id="{C4D2D508-CB62-4A85-B636-6313DAF637D3}"/>
              </a:ext>
            </a:extLst>
          </p:cNvPr>
          <p:cNvCxnSpPr>
            <a:cxnSpLocks/>
          </p:cNvCxnSpPr>
          <p:nvPr/>
        </p:nvCxnSpPr>
        <p:spPr>
          <a:xfrm>
            <a:off x="4848225" y="4155787"/>
            <a:ext cx="1924050" cy="0"/>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E69C9EF-6ED7-4487-96E4-6329C35B96E4}"/>
              </a:ext>
            </a:extLst>
          </p:cNvPr>
          <p:cNvSpPr txBox="1"/>
          <p:nvPr/>
        </p:nvSpPr>
        <p:spPr>
          <a:xfrm>
            <a:off x="6903019" y="3863399"/>
            <a:ext cx="974156" cy="584775"/>
          </a:xfrm>
          <a:prstGeom prst="rect">
            <a:avLst/>
          </a:prstGeom>
          <a:noFill/>
        </p:spPr>
        <p:txBody>
          <a:bodyPr wrap="square" rtlCol="0">
            <a:spAutoFit/>
          </a:bodyPr>
          <a:lstStyle/>
          <a:p>
            <a:r>
              <a:rPr lang="en-US" sz="3200" dirty="0"/>
              <a:t>10%</a:t>
            </a:r>
          </a:p>
        </p:txBody>
      </p:sp>
      <p:cxnSp>
        <p:nvCxnSpPr>
          <p:cNvPr id="18" name="Straight Arrow Connector 17">
            <a:extLst>
              <a:ext uri="{FF2B5EF4-FFF2-40B4-BE49-F238E27FC236}">
                <a16:creationId xmlns:a16="http://schemas.microsoft.com/office/drawing/2014/main" id="{6CBBDBC0-4B4D-4BA1-AD76-EB96F567ADBF}"/>
              </a:ext>
            </a:extLst>
          </p:cNvPr>
          <p:cNvCxnSpPr>
            <a:cxnSpLocks/>
          </p:cNvCxnSpPr>
          <p:nvPr/>
        </p:nvCxnSpPr>
        <p:spPr>
          <a:xfrm>
            <a:off x="4848225" y="5851237"/>
            <a:ext cx="1924050" cy="0"/>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BF1C11A-28E8-4FF2-8318-2C315B0BA69D}"/>
              </a:ext>
            </a:extLst>
          </p:cNvPr>
          <p:cNvSpPr txBox="1"/>
          <p:nvPr/>
        </p:nvSpPr>
        <p:spPr>
          <a:xfrm>
            <a:off x="6903019" y="5558849"/>
            <a:ext cx="974156" cy="584775"/>
          </a:xfrm>
          <a:prstGeom prst="rect">
            <a:avLst/>
          </a:prstGeom>
          <a:noFill/>
        </p:spPr>
        <p:txBody>
          <a:bodyPr wrap="square" rtlCol="0">
            <a:spAutoFit/>
          </a:bodyPr>
          <a:lstStyle/>
          <a:p>
            <a:r>
              <a:rPr lang="en-US" sz="3200" dirty="0"/>
              <a:t>20%</a:t>
            </a:r>
          </a:p>
        </p:txBody>
      </p:sp>
    </p:spTree>
    <p:extLst>
      <p:ext uri="{BB962C8B-B14F-4D97-AF65-F5344CB8AC3E}">
        <p14:creationId xmlns:p14="http://schemas.microsoft.com/office/powerpoint/2010/main" val="61026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A85225F4-B101-4E7B-9DBF-CBCAED2D5B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2415398" cy="552091"/>
          </a:xfrm>
          <a:prstGeom prst="rect">
            <a:avLst/>
          </a:prstGeom>
        </p:spPr>
      </p:pic>
      <p:sp>
        <p:nvSpPr>
          <p:cNvPr id="24" name="Title 1">
            <a:extLst>
              <a:ext uri="{FF2B5EF4-FFF2-40B4-BE49-F238E27FC236}">
                <a16:creationId xmlns:a16="http://schemas.microsoft.com/office/drawing/2014/main" id="{1F7EC456-7614-4793-B62D-D0ECA68F6461}"/>
              </a:ext>
            </a:extLst>
          </p:cNvPr>
          <p:cNvSpPr txBox="1">
            <a:spLocks/>
          </p:cNvSpPr>
          <p:nvPr/>
        </p:nvSpPr>
        <p:spPr>
          <a:xfrm>
            <a:off x="628650" y="385323"/>
            <a:ext cx="7886700" cy="10696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Species Gradient vs Discrete</a:t>
            </a:r>
          </a:p>
        </p:txBody>
      </p:sp>
      <p:graphicFrame>
        <p:nvGraphicFramePr>
          <p:cNvPr id="2" name="Table 1">
            <a:extLst>
              <a:ext uri="{FF2B5EF4-FFF2-40B4-BE49-F238E27FC236}">
                <a16:creationId xmlns:a16="http://schemas.microsoft.com/office/drawing/2014/main" id="{C1C287A6-F352-443C-B0FB-9170E6AEC92D}"/>
              </a:ext>
            </a:extLst>
          </p:cNvPr>
          <p:cNvGraphicFramePr>
            <a:graphicFrameLocks noGrp="1"/>
          </p:cNvGraphicFramePr>
          <p:nvPr>
            <p:extLst>
              <p:ext uri="{D42A27DB-BD31-4B8C-83A1-F6EECF244321}">
                <p14:modId xmlns:p14="http://schemas.microsoft.com/office/powerpoint/2010/main" val="2821741018"/>
              </p:ext>
            </p:extLst>
          </p:nvPr>
        </p:nvGraphicFramePr>
        <p:xfrm>
          <a:off x="180974" y="1550249"/>
          <a:ext cx="8782051" cy="4072676"/>
        </p:xfrm>
        <a:graphic>
          <a:graphicData uri="http://schemas.openxmlformats.org/drawingml/2006/table">
            <a:tbl>
              <a:tblPr>
                <a:tableStyleId>{5C22544A-7EE6-4342-B048-85BDC9FD1C3A}</a:tableStyleId>
              </a:tblPr>
              <a:tblGrid>
                <a:gridCol w="3648076">
                  <a:extLst>
                    <a:ext uri="{9D8B030D-6E8A-4147-A177-3AD203B41FA5}">
                      <a16:colId xmlns:a16="http://schemas.microsoft.com/office/drawing/2014/main" val="3772037181"/>
                    </a:ext>
                  </a:extLst>
                </a:gridCol>
                <a:gridCol w="2543175">
                  <a:extLst>
                    <a:ext uri="{9D8B030D-6E8A-4147-A177-3AD203B41FA5}">
                      <a16:colId xmlns:a16="http://schemas.microsoft.com/office/drawing/2014/main" val="838909260"/>
                    </a:ext>
                  </a:extLst>
                </a:gridCol>
                <a:gridCol w="2590800">
                  <a:extLst>
                    <a:ext uri="{9D8B030D-6E8A-4147-A177-3AD203B41FA5}">
                      <a16:colId xmlns:a16="http://schemas.microsoft.com/office/drawing/2014/main" val="151216261"/>
                    </a:ext>
                  </a:extLst>
                </a:gridCol>
              </a:tblGrid>
              <a:tr h="438150">
                <a:tc rowSpan="2">
                  <a:txBody>
                    <a:bodyPr/>
                    <a:lstStyle/>
                    <a:p>
                      <a:pPr marL="0" marR="0">
                        <a:lnSpc>
                          <a:spcPct val="100000"/>
                        </a:lnSpc>
                        <a:spcBef>
                          <a:spcPts val="0"/>
                        </a:spcBef>
                        <a:spcAft>
                          <a:spcPts val="0"/>
                        </a:spcAft>
                      </a:pPr>
                      <a:r>
                        <a:rPr lang="en-US" sz="2000" dirty="0">
                          <a:effectLst/>
                        </a:rPr>
                        <a:t> </a:t>
                      </a:r>
                    </a:p>
                    <a:p>
                      <a:pPr marL="0" marR="0">
                        <a:lnSpc>
                          <a:spcPct val="100000"/>
                        </a:lnSpc>
                        <a:spcBef>
                          <a:spcPts val="0"/>
                        </a:spcBef>
                        <a:spcAft>
                          <a:spcPts val="0"/>
                        </a:spcAft>
                      </a:pPr>
                      <a:r>
                        <a:rPr lang="en-US" sz="2000" dirty="0">
                          <a:effectLst/>
                        </a:rPr>
                        <a:t>Species</a:t>
                      </a:r>
                      <a:endParaRPr lang="en-US" sz="2000" dirty="0">
                        <a:effectLst/>
                        <a:latin typeface="Arial" panose="020B0604020202020204" pitchFamily="34" charset="0"/>
                        <a:ea typeface="Arial" panose="020B060402020202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a:lnSpc>
                          <a:spcPct val="100000"/>
                        </a:lnSpc>
                        <a:spcBef>
                          <a:spcPts val="0"/>
                        </a:spcBef>
                        <a:spcAft>
                          <a:spcPts val="0"/>
                        </a:spcAft>
                      </a:pPr>
                      <a:r>
                        <a:rPr lang="en-US" sz="2000" dirty="0">
                          <a:effectLst/>
                        </a:rPr>
                        <a:t>Percent of observed spatial heterogeneity predicted</a:t>
                      </a:r>
                      <a:endParaRPr lang="en-US" sz="2000" dirty="0">
                        <a:effectLst/>
                        <a:latin typeface="Arial" panose="020B0604020202020204" pitchFamily="34" charset="0"/>
                        <a:ea typeface="Arial" panose="020B060402020202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3859841"/>
                  </a:ext>
                </a:extLst>
              </a:tr>
              <a:tr h="714375">
                <a:tc vMerge="1">
                  <a:txBody>
                    <a:bodyPr/>
                    <a:lstStyle/>
                    <a:p>
                      <a:endParaRPr lang="en-US"/>
                    </a:p>
                  </a:txBody>
                  <a:tcPr/>
                </a:tc>
                <a:tc>
                  <a:txBody>
                    <a:bodyPr/>
                    <a:lstStyle/>
                    <a:p>
                      <a:pPr marL="0" marR="0">
                        <a:lnSpc>
                          <a:spcPct val="100000"/>
                        </a:lnSpc>
                        <a:spcBef>
                          <a:spcPts val="0"/>
                        </a:spcBef>
                        <a:spcAft>
                          <a:spcPts val="0"/>
                        </a:spcAft>
                      </a:pPr>
                      <a:r>
                        <a:rPr lang="en-US" sz="2000" dirty="0">
                          <a:effectLst/>
                        </a:rPr>
                        <a:t>North Slope Land Cover Map</a:t>
                      </a:r>
                      <a:endParaRPr lang="en-US" sz="2000" dirty="0">
                        <a:effectLst/>
                        <a:latin typeface="Arial" panose="020B0604020202020204" pitchFamily="34" charset="0"/>
                        <a:ea typeface="Arial" panose="020B060402020202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000">
                          <a:effectLst/>
                        </a:rPr>
                        <a:t>Continuous Foliar Cover Predictions</a:t>
                      </a:r>
                      <a:endParaRPr lang="en-US" sz="2000">
                        <a:effectLst/>
                        <a:latin typeface="Arial" panose="020B0604020202020204" pitchFamily="34" charset="0"/>
                        <a:ea typeface="Arial" panose="020B060402020202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15273639"/>
                  </a:ext>
                </a:extLst>
              </a:tr>
              <a:tr h="428625">
                <a:tc>
                  <a:txBody>
                    <a:bodyPr/>
                    <a:lstStyle/>
                    <a:p>
                      <a:pPr marL="0" marR="0">
                        <a:lnSpc>
                          <a:spcPct val="100000"/>
                        </a:lnSpc>
                        <a:spcBef>
                          <a:spcPts val="0"/>
                        </a:spcBef>
                        <a:spcAft>
                          <a:spcPts val="0"/>
                        </a:spcAft>
                      </a:pPr>
                      <a:r>
                        <a:rPr lang="en-US" sz="2000" i="1" dirty="0">
                          <a:effectLst/>
                        </a:rPr>
                        <a:t>Salix </a:t>
                      </a:r>
                      <a:r>
                        <a:rPr lang="en-US" sz="2000" i="1" dirty="0" err="1">
                          <a:effectLst/>
                        </a:rPr>
                        <a:t>pulchra</a:t>
                      </a:r>
                      <a:endParaRPr lang="en-US" sz="2000" i="1" dirty="0">
                        <a:effectLst/>
                        <a:latin typeface="Arial" panose="020B0604020202020204" pitchFamily="34" charset="0"/>
                        <a:ea typeface="Arial" panose="020B060402020202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000" dirty="0">
                          <a:effectLst/>
                        </a:rPr>
                        <a:t>0.13 ± 0.15</a:t>
                      </a:r>
                      <a:endParaRPr lang="en-US" sz="2000" dirty="0">
                        <a:effectLst/>
                        <a:latin typeface="Arial" panose="020B0604020202020204" pitchFamily="34" charset="0"/>
                        <a:ea typeface="Arial" panose="020B060402020202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000" dirty="0">
                          <a:effectLst/>
                        </a:rPr>
                        <a:t>0.65 ± 0.11</a:t>
                      </a:r>
                      <a:endParaRPr lang="en-US" sz="2000" dirty="0">
                        <a:effectLst/>
                        <a:latin typeface="Arial" panose="020B0604020202020204" pitchFamily="34" charset="0"/>
                        <a:ea typeface="Arial" panose="020B060402020202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18454441"/>
                  </a:ext>
                </a:extLst>
              </a:tr>
              <a:tr h="428625">
                <a:tc>
                  <a:txBody>
                    <a:bodyPr/>
                    <a:lstStyle/>
                    <a:p>
                      <a:pPr marL="0" marR="0">
                        <a:lnSpc>
                          <a:spcPct val="100000"/>
                        </a:lnSpc>
                        <a:spcBef>
                          <a:spcPts val="0"/>
                        </a:spcBef>
                        <a:spcAft>
                          <a:spcPts val="0"/>
                        </a:spcAft>
                      </a:pPr>
                      <a:r>
                        <a:rPr lang="en-US" sz="2000" i="1" dirty="0" err="1">
                          <a:effectLst/>
                        </a:rPr>
                        <a:t>Eriophorum</a:t>
                      </a:r>
                      <a:r>
                        <a:rPr lang="en-US" sz="2000" i="1" dirty="0">
                          <a:effectLst/>
                        </a:rPr>
                        <a:t> </a:t>
                      </a:r>
                      <a:r>
                        <a:rPr lang="en-US" sz="2000" i="1" dirty="0" err="1">
                          <a:effectLst/>
                        </a:rPr>
                        <a:t>vaginatum</a:t>
                      </a:r>
                      <a:endParaRPr lang="en-US" sz="2000" i="1" dirty="0">
                        <a:effectLst/>
                        <a:latin typeface="Arial" panose="020B0604020202020204" pitchFamily="34" charset="0"/>
                        <a:ea typeface="Arial" panose="020B060402020202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000" dirty="0">
                          <a:effectLst/>
                        </a:rPr>
                        <a:t>0.47 ± 0.11</a:t>
                      </a:r>
                      <a:endParaRPr lang="en-US" sz="2000" dirty="0">
                        <a:effectLst/>
                        <a:latin typeface="Arial" panose="020B0604020202020204" pitchFamily="34" charset="0"/>
                        <a:ea typeface="Arial" panose="020B060402020202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000" dirty="0">
                          <a:effectLst/>
                        </a:rPr>
                        <a:t>0.62 ± 0.10</a:t>
                      </a:r>
                      <a:endParaRPr lang="en-US" sz="2000" dirty="0">
                        <a:effectLst/>
                        <a:latin typeface="Arial" panose="020B0604020202020204" pitchFamily="34" charset="0"/>
                        <a:ea typeface="Arial" panose="020B060402020202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42026123"/>
                  </a:ext>
                </a:extLst>
              </a:tr>
              <a:tr h="428625">
                <a:tc>
                  <a:txBody>
                    <a:bodyPr/>
                    <a:lstStyle/>
                    <a:p>
                      <a:pPr marL="0" marR="0">
                        <a:lnSpc>
                          <a:spcPct val="100000"/>
                        </a:lnSpc>
                        <a:spcBef>
                          <a:spcPts val="0"/>
                        </a:spcBef>
                        <a:spcAft>
                          <a:spcPts val="0"/>
                        </a:spcAft>
                      </a:pPr>
                      <a:r>
                        <a:rPr lang="en-US" sz="2000" i="1" dirty="0">
                          <a:effectLst/>
                        </a:rPr>
                        <a:t>Vaccinium vitis-idaea</a:t>
                      </a:r>
                      <a:endParaRPr lang="en-US" sz="2000" i="1" dirty="0">
                        <a:effectLst/>
                        <a:latin typeface="Arial" panose="020B0604020202020204" pitchFamily="34" charset="0"/>
                        <a:ea typeface="Arial" panose="020B060402020202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000" dirty="0">
                          <a:effectLst/>
                        </a:rPr>
                        <a:t>0.44 ± 0.12</a:t>
                      </a:r>
                      <a:endParaRPr lang="en-US" sz="2000" dirty="0">
                        <a:effectLst/>
                        <a:latin typeface="Arial" panose="020B0604020202020204" pitchFamily="34" charset="0"/>
                        <a:ea typeface="Arial" panose="020B060402020202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000" dirty="0">
                          <a:effectLst/>
                        </a:rPr>
                        <a:t>0.57 ± 0.12</a:t>
                      </a:r>
                      <a:endParaRPr lang="en-US" sz="2000" dirty="0">
                        <a:effectLst/>
                        <a:latin typeface="Arial" panose="020B0604020202020204" pitchFamily="34" charset="0"/>
                        <a:ea typeface="Arial" panose="020B060402020202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0247115"/>
                  </a:ext>
                </a:extLst>
              </a:tr>
              <a:tr h="428625">
                <a:tc>
                  <a:txBody>
                    <a:bodyPr/>
                    <a:lstStyle/>
                    <a:p>
                      <a:pPr marL="0" marR="0">
                        <a:lnSpc>
                          <a:spcPct val="100000"/>
                        </a:lnSpc>
                        <a:spcBef>
                          <a:spcPts val="0"/>
                        </a:spcBef>
                        <a:spcAft>
                          <a:spcPts val="0"/>
                        </a:spcAft>
                      </a:pPr>
                      <a:r>
                        <a:rPr lang="en-US" sz="2000" i="1" dirty="0">
                          <a:effectLst/>
                        </a:rPr>
                        <a:t>Rhododendron </a:t>
                      </a:r>
                      <a:r>
                        <a:rPr lang="en-US" sz="2000" i="1" dirty="0" err="1">
                          <a:effectLst/>
                        </a:rPr>
                        <a:t>tomentosum</a:t>
                      </a:r>
                      <a:endParaRPr lang="en-US" sz="2000" i="1" dirty="0">
                        <a:effectLst/>
                        <a:latin typeface="Arial" panose="020B0604020202020204" pitchFamily="34" charset="0"/>
                        <a:ea typeface="Arial" panose="020B060402020202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000" dirty="0">
                          <a:effectLst/>
                        </a:rPr>
                        <a:t>0.43 ± 0.10</a:t>
                      </a:r>
                      <a:endParaRPr lang="en-US" sz="2000" dirty="0">
                        <a:effectLst/>
                        <a:latin typeface="Arial" panose="020B0604020202020204" pitchFamily="34" charset="0"/>
                        <a:ea typeface="Arial" panose="020B060402020202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000" dirty="0">
                          <a:effectLst/>
                        </a:rPr>
                        <a:t>0.57 ± 0.14</a:t>
                      </a:r>
                      <a:endParaRPr lang="en-US" sz="2000" dirty="0">
                        <a:effectLst/>
                        <a:latin typeface="Arial" panose="020B0604020202020204" pitchFamily="34" charset="0"/>
                        <a:ea typeface="Arial" panose="020B060402020202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90332785"/>
                  </a:ext>
                </a:extLst>
              </a:tr>
              <a:tr h="428625">
                <a:tc>
                  <a:txBody>
                    <a:bodyPr/>
                    <a:lstStyle/>
                    <a:p>
                      <a:pPr marL="0" marR="0">
                        <a:lnSpc>
                          <a:spcPct val="100000"/>
                        </a:lnSpc>
                        <a:spcBef>
                          <a:spcPts val="0"/>
                        </a:spcBef>
                        <a:spcAft>
                          <a:spcPts val="0"/>
                        </a:spcAft>
                      </a:pPr>
                      <a:r>
                        <a:rPr lang="en-US" sz="2000" i="1" dirty="0">
                          <a:effectLst/>
                        </a:rPr>
                        <a:t>Carex </a:t>
                      </a:r>
                      <a:r>
                        <a:rPr lang="en-US" sz="2000" i="1" dirty="0" err="1">
                          <a:effectLst/>
                        </a:rPr>
                        <a:t>aquatilis</a:t>
                      </a:r>
                      <a:endParaRPr lang="en-US" sz="2000" i="1" dirty="0">
                        <a:effectLst/>
                        <a:latin typeface="Arial" panose="020B0604020202020204" pitchFamily="34" charset="0"/>
                        <a:ea typeface="Arial" panose="020B060402020202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000" dirty="0">
                          <a:effectLst/>
                        </a:rPr>
                        <a:t>0.11 ± 0.10</a:t>
                      </a:r>
                      <a:endParaRPr lang="en-US" sz="2000" dirty="0">
                        <a:effectLst/>
                        <a:latin typeface="Arial" panose="020B0604020202020204" pitchFamily="34" charset="0"/>
                        <a:ea typeface="Arial" panose="020B060402020202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000" dirty="0">
                          <a:effectLst/>
                        </a:rPr>
                        <a:t>0.35 ± 0.15</a:t>
                      </a:r>
                      <a:endParaRPr lang="en-US" sz="2000" dirty="0">
                        <a:effectLst/>
                        <a:latin typeface="Arial" panose="020B0604020202020204" pitchFamily="34" charset="0"/>
                        <a:ea typeface="Arial" panose="020B060402020202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99347223"/>
                  </a:ext>
                </a:extLst>
              </a:tr>
              <a:tr h="440476">
                <a:tc>
                  <a:txBody>
                    <a:bodyPr/>
                    <a:lstStyle/>
                    <a:p>
                      <a:pPr marL="0" marR="0">
                        <a:lnSpc>
                          <a:spcPct val="100000"/>
                        </a:lnSpc>
                        <a:spcBef>
                          <a:spcPts val="0"/>
                        </a:spcBef>
                        <a:spcAft>
                          <a:spcPts val="0"/>
                        </a:spcAft>
                      </a:pPr>
                      <a:r>
                        <a:rPr lang="en-US" sz="2000" i="1">
                          <a:effectLst/>
                        </a:rPr>
                        <a:t>Eriophorum angustifolium</a:t>
                      </a:r>
                      <a:endParaRPr lang="en-US" sz="2000" i="1">
                        <a:effectLst/>
                        <a:latin typeface="Arial" panose="020B0604020202020204" pitchFamily="34" charset="0"/>
                        <a:ea typeface="Arial" panose="020B060402020202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marL="0" marR="0">
                        <a:lnSpc>
                          <a:spcPct val="100000"/>
                        </a:lnSpc>
                        <a:spcBef>
                          <a:spcPts val="0"/>
                        </a:spcBef>
                        <a:spcAft>
                          <a:spcPts val="0"/>
                        </a:spcAft>
                      </a:pPr>
                      <a:r>
                        <a:rPr lang="en-US" sz="2000" dirty="0">
                          <a:effectLst/>
                        </a:rPr>
                        <a:t>0.01 ± 0.07</a:t>
                      </a:r>
                      <a:endParaRPr lang="en-US" sz="2000" dirty="0">
                        <a:effectLst/>
                        <a:latin typeface="Arial" panose="020B0604020202020204" pitchFamily="34" charset="0"/>
                        <a:ea typeface="Arial" panose="020B060402020202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marL="0" marR="0">
                        <a:lnSpc>
                          <a:spcPct val="100000"/>
                        </a:lnSpc>
                        <a:spcBef>
                          <a:spcPts val="0"/>
                        </a:spcBef>
                        <a:spcAft>
                          <a:spcPts val="0"/>
                        </a:spcAft>
                      </a:pPr>
                      <a:r>
                        <a:rPr lang="en-US" sz="2000" dirty="0">
                          <a:effectLst/>
                        </a:rPr>
                        <a:t>-0.06 ± 0.19</a:t>
                      </a:r>
                      <a:endParaRPr lang="en-US" sz="2000" dirty="0">
                        <a:effectLst/>
                        <a:latin typeface="Arial" panose="020B0604020202020204" pitchFamily="34" charset="0"/>
                        <a:ea typeface="Arial" panose="020B060402020202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val="2127459125"/>
                  </a:ext>
                </a:extLst>
              </a:tr>
            </a:tbl>
          </a:graphicData>
        </a:graphic>
      </p:graphicFrame>
      <p:sp>
        <p:nvSpPr>
          <p:cNvPr id="4" name="TextBox 3">
            <a:extLst>
              <a:ext uri="{FF2B5EF4-FFF2-40B4-BE49-F238E27FC236}">
                <a16:creationId xmlns:a16="http://schemas.microsoft.com/office/drawing/2014/main" id="{AD8DD626-AF9B-4292-B837-AC89FB3683C7}"/>
              </a:ext>
            </a:extLst>
          </p:cNvPr>
          <p:cNvSpPr txBox="1"/>
          <p:nvPr/>
        </p:nvSpPr>
        <p:spPr>
          <a:xfrm>
            <a:off x="-1" y="6010780"/>
            <a:ext cx="9143999" cy="461665"/>
          </a:xfrm>
          <a:prstGeom prst="rect">
            <a:avLst/>
          </a:prstGeom>
          <a:noFill/>
        </p:spPr>
        <p:txBody>
          <a:bodyPr wrap="square" rtlCol="0">
            <a:spAutoFit/>
          </a:bodyPr>
          <a:lstStyle/>
          <a:p>
            <a:pPr algn="ctr"/>
            <a:r>
              <a:rPr lang="en-US" sz="2400" dirty="0"/>
              <a:t>Species-level gradients significantly outperformed discrete map</a:t>
            </a:r>
          </a:p>
        </p:txBody>
      </p:sp>
    </p:spTree>
    <p:extLst>
      <p:ext uri="{BB962C8B-B14F-4D97-AF65-F5344CB8AC3E}">
        <p14:creationId xmlns:p14="http://schemas.microsoft.com/office/powerpoint/2010/main" val="24026445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A85225F4-B101-4E7B-9DBF-CBCAED2D5B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2415398" cy="552091"/>
          </a:xfrm>
          <a:prstGeom prst="rect">
            <a:avLst/>
          </a:prstGeom>
        </p:spPr>
      </p:pic>
      <p:sp>
        <p:nvSpPr>
          <p:cNvPr id="24" name="Title 1">
            <a:extLst>
              <a:ext uri="{FF2B5EF4-FFF2-40B4-BE49-F238E27FC236}">
                <a16:creationId xmlns:a16="http://schemas.microsoft.com/office/drawing/2014/main" id="{1F7EC456-7614-4793-B62D-D0ECA68F6461}"/>
              </a:ext>
            </a:extLst>
          </p:cNvPr>
          <p:cNvSpPr txBox="1">
            <a:spLocks/>
          </p:cNvSpPr>
          <p:nvPr/>
        </p:nvSpPr>
        <p:spPr>
          <a:xfrm>
            <a:off x="628650" y="356748"/>
            <a:ext cx="7886700" cy="10696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Future Applications</a:t>
            </a:r>
          </a:p>
        </p:txBody>
      </p:sp>
      <p:sp>
        <p:nvSpPr>
          <p:cNvPr id="12" name="TextBox 11">
            <a:extLst>
              <a:ext uri="{FF2B5EF4-FFF2-40B4-BE49-F238E27FC236}">
                <a16:creationId xmlns:a16="http://schemas.microsoft.com/office/drawing/2014/main" id="{8EB07FDB-3501-4D57-AACB-3E9F9278C48D}"/>
              </a:ext>
            </a:extLst>
          </p:cNvPr>
          <p:cNvSpPr txBox="1"/>
          <p:nvPr/>
        </p:nvSpPr>
        <p:spPr>
          <a:xfrm>
            <a:off x="561975" y="1640298"/>
            <a:ext cx="7858125" cy="1384995"/>
          </a:xfrm>
          <a:prstGeom prst="rect">
            <a:avLst/>
          </a:prstGeom>
          <a:noFill/>
        </p:spPr>
        <p:txBody>
          <a:bodyPr wrap="square" rtlCol="0">
            <a:spAutoFit/>
          </a:bodyPr>
          <a:lstStyle/>
          <a:p>
            <a:r>
              <a:rPr lang="en-US" sz="2800" dirty="0"/>
              <a:t>Link spatial and temporal gradients of caribou resource selection to species abundance, phenology, and physical habitat on the North Slope</a:t>
            </a:r>
          </a:p>
        </p:txBody>
      </p:sp>
      <p:sp>
        <p:nvSpPr>
          <p:cNvPr id="8" name="TextBox 7">
            <a:extLst>
              <a:ext uri="{FF2B5EF4-FFF2-40B4-BE49-F238E27FC236}">
                <a16:creationId xmlns:a16="http://schemas.microsoft.com/office/drawing/2014/main" id="{42A29793-6FCB-4A51-9C0D-17D2B14D6A28}"/>
              </a:ext>
            </a:extLst>
          </p:cNvPr>
          <p:cNvSpPr txBox="1"/>
          <p:nvPr/>
        </p:nvSpPr>
        <p:spPr>
          <a:xfrm>
            <a:off x="561974" y="3249287"/>
            <a:ext cx="7858125" cy="954107"/>
          </a:xfrm>
          <a:prstGeom prst="rect">
            <a:avLst/>
          </a:prstGeom>
          <a:noFill/>
        </p:spPr>
        <p:txBody>
          <a:bodyPr wrap="square" rtlCol="0">
            <a:spAutoFit/>
          </a:bodyPr>
          <a:lstStyle/>
          <a:p>
            <a:r>
              <a:rPr lang="en-US" sz="2800" dirty="0"/>
              <a:t>Inform forage availability for moose in Southwest Alaska</a:t>
            </a:r>
          </a:p>
        </p:txBody>
      </p:sp>
      <p:sp>
        <p:nvSpPr>
          <p:cNvPr id="10" name="TextBox 9">
            <a:extLst>
              <a:ext uri="{FF2B5EF4-FFF2-40B4-BE49-F238E27FC236}">
                <a16:creationId xmlns:a16="http://schemas.microsoft.com/office/drawing/2014/main" id="{379D9571-C63F-44E6-92B5-8B74E725421A}"/>
              </a:ext>
            </a:extLst>
          </p:cNvPr>
          <p:cNvSpPr txBox="1"/>
          <p:nvPr/>
        </p:nvSpPr>
        <p:spPr>
          <a:xfrm>
            <a:off x="561973" y="4448701"/>
            <a:ext cx="7858125" cy="1384995"/>
          </a:xfrm>
          <a:prstGeom prst="rect">
            <a:avLst/>
          </a:prstGeom>
          <a:noFill/>
        </p:spPr>
        <p:txBody>
          <a:bodyPr wrap="square" rtlCol="0">
            <a:spAutoFit/>
          </a:bodyPr>
          <a:lstStyle/>
          <a:p>
            <a:r>
              <a:rPr lang="en-US" sz="2800" b="1" dirty="0"/>
              <a:t>Ultimate goal: </a:t>
            </a:r>
            <a:r>
              <a:rPr lang="en-US" sz="2800" dirty="0"/>
              <a:t>production of continuous community gradient allowing post hoc fuzzy membership classification</a:t>
            </a:r>
            <a:endParaRPr lang="en-US" sz="2800" b="1" dirty="0"/>
          </a:p>
        </p:txBody>
      </p:sp>
    </p:spTree>
    <p:extLst>
      <p:ext uri="{BB962C8B-B14F-4D97-AF65-F5344CB8AC3E}">
        <p14:creationId xmlns:p14="http://schemas.microsoft.com/office/powerpoint/2010/main" val="3750363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D7BF51-B884-439F-BFCA-BF870AC59A98}"/>
              </a:ext>
            </a:extLst>
          </p:cNvPr>
          <p:cNvSpPr>
            <a:spLocks noGrp="1"/>
          </p:cNvSpPr>
          <p:nvPr>
            <p:ph idx="1"/>
          </p:nvPr>
        </p:nvSpPr>
        <p:spPr>
          <a:xfrm>
            <a:off x="628650" y="1354348"/>
            <a:ext cx="7886700" cy="5287991"/>
          </a:xfrm>
        </p:spPr>
        <p:txBody>
          <a:bodyPr>
            <a:normAutofit/>
          </a:bodyPr>
          <a:lstStyle/>
          <a:p>
            <a:pPr marL="0" indent="0">
              <a:buNone/>
            </a:pPr>
            <a:r>
              <a:rPr lang="en-US" b="1" dirty="0"/>
              <a:t>Funding: </a:t>
            </a:r>
          </a:p>
          <a:p>
            <a:pPr marL="0" indent="0">
              <a:buNone/>
            </a:pPr>
            <a:r>
              <a:rPr lang="en-US" sz="2600" dirty="0"/>
              <a:t>Scott Guyer - BLM Alaska State Office</a:t>
            </a:r>
          </a:p>
          <a:p>
            <a:pPr marL="0" indent="0">
              <a:buNone/>
            </a:pPr>
            <a:r>
              <a:rPr lang="en-US" sz="2600" dirty="0"/>
              <a:t>Beth Schulz - USFS PNW Research Station</a:t>
            </a:r>
          </a:p>
          <a:p>
            <a:pPr marL="0" indent="0">
              <a:buNone/>
            </a:pPr>
            <a:endParaRPr lang="en-US" sz="1000" dirty="0"/>
          </a:p>
          <a:p>
            <a:pPr marL="0" indent="0">
              <a:buNone/>
            </a:pPr>
            <a:r>
              <a:rPr lang="en-US" b="1" dirty="0"/>
              <a:t>Database Design:</a:t>
            </a:r>
          </a:p>
          <a:p>
            <a:pPr marL="0" indent="0">
              <a:buNone/>
            </a:pPr>
            <a:r>
              <a:rPr lang="en-US" sz="2600" dirty="0"/>
              <a:t>Jess </a:t>
            </a:r>
            <a:r>
              <a:rPr lang="en-US" sz="2600" dirty="0" err="1"/>
              <a:t>Grunblatt</a:t>
            </a:r>
            <a:r>
              <a:rPr lang="en-US" sz="2600" dirty="0"/>
              <a:t> - NSSI</a:t>
            </a:r>
          </a:p>
          <a:p>
            <a:pPr marL="0" indent="0">
              <a:buNone/>
            </a:pPr>
            <a:endParaRPr lang="en-US" sz="1100" dirty="0"/>
          </a:p>
          <a:p>
            <a:pPr marL="0" indent="0">
              <a:buNone/>
            </a:pPr>
            <a:r>
              <a:rPr lang="en-US" b="1" dirty="0"/>
              <a:t>Coauthors:</a:t>
            </a:r>
          </a:p>
          <a:p>
            <a:pPr marL="0" indent="0">
              <a:buNone/>
            </a:pPr>
            <a:r>
              <a:rPr lang="en-US" sz="2600" dirty="0"/>
              <a:t>Matthew Carlson, Jeanne </a:t>
            </a:r>
            <a:r>
              <a:rPr lang="en-US" sz="2600" dirty="0" err="1"/>
              <a:t>Osnas</a:t>
            </a:r>
            <a:r>
              <a:rPr lang="en-US" sz="2600" dirty="0"/>
              <a:t> – ACCS</a:t>
            </a:r>
          </a:p>
          <a:p>
            <a:pPr marL="0" indent="0">
              <a:buNone/>
            </a:pPr>
            <a:r>
              <a:rPr lang="en-US" sz="2600" dirty="0"/>
              <a:t>Jamie Trammell – Southern Oregon University</a:t>
            </a:r>
          </a:p>
        </p:txBody>
      </p:sp>
      <p:pic>
        <p:nvPicPr>
          <p:cNvPr id="4" name="Picture 3">
            <a:extLst>
              <a:ext uri="{FF2B5EF4-FFF2-40B4-BE49-F238E27FC236}">
                <a16:creationId xmlns:a16="http://schemas.microsoft.com/office/drawing/2014/main" id="{994B1773-5A5C-4983-8066-5FF0949901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2415398" cy="552091"/>
          </a:xfrm>
          <a:prstGeom prst="rect">
            <a:avLst/>
          </a:prstGeom>
        </p:spPr>
      </p:pic>
      <p:sp>
        <p:nvSpPr>
          <p:cNvPr id="5" name="Title 1">
            <a:extLst>
              <a:ext uri="{FF2B5EF4-FFF2-40B4-BE49-F238E27FC236}">
                <a16:creationId xmlns:a16="http://schemas.microsoft.com/office/drawing/2014/main" id="{B31C59AC-4D86-4E47-82C6-2812398F1DB0}"/>
              </a:ext>
            </a:extLst>
          </p:cNvPr>
          <p:cNvSpPr txBox="1">
            <a:spLocks/>
          </p:cNvSpPr>
          <p:nvPr/>
        </p:nvSpPr>
        <p:spPr>
          <a:xfrm>
            <a:off x="628650" y="356748"/>
            <a:ext cx="7886700" cy="10696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Acknowledgements</a:t>
            </a:r>
          </a:p>
        </p:txBody>
      </p:sp>
    </p:spTree>
    <p:extLst>
      <p:ext uri="{BB962C8B-B14F-4D97-AF65-F5344CB8AC3E}">
        <p14:creationId xmlns:p14="http://schemas.microsoft.com/office/powerpoint/2010/main" val="5736268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A85225F4-B101-4E7B-9DBF-CBCAED2D5B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2415398" cy="552091"/>
          </a:xfrm>
          <a:prstGeom prst="rect">
            <a:avLst/>
          </a:prstGeom>
        </p:spPr>
      </p:pic>
      <p:sp>
        <p:nvSpPr>
          <p:cNvPr id="24" name="Title 1">
            <a:extLst>
              <a:ext uri="{FF2B5EF4-FFF2-40B4-BE49-F238E27FC236}">
                <a16:creationId xmlns:a16="http://schemas.microsoft.com/office/drawing/2014/main" id="{1F7EC456-7614-4793-B62D-D0ECA68F6461}"/>
              </a:ext>
            </a:extLst>
          </p:cNvPr>
          <p:cNvSpPr txBox="1">
            <a:spLocks/>
          </p:cNvSpPr>
          <p:nvPr/>
        </p:nvSpPr>
        <p:spPr>
          <a:xfrm>
            <a:off x="628650" y="356748"/>
            <a:ext cx="7886700" cy="10696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Access</a:t>
            </a:r>
          </a:p>
        </p:txBody>
      </p:sp>
      <p:sp>
        <p:nvSpPr>
          <p:cNvPr id="7" name="TextBox 6">
            <a:extLst>
              <a:ext uri="{FF2B5EF4-FFF2-40B4-BE49-F238E27FC236}">
                <a16:creationId xmlns:a16="http://schemas.microsoft.com/office/drawing/2014/main" id="{559ABA4A-7A03-4EC4-B33B-6ECFD44795BB}"/>
              </a:ext>
            </a:extLst>
          </p:cNvPr>
          <p:cNvSpPr txBox="1"/>
          <p:nvPr/>
        </p:nvSpPr>
        <p:spPr>
          <a:xfrm>
            <a:off x="228600" y="1426424"/>
            <a:ext cx="7858125" cy="5262979"/>
          </a:xfrm>
          <a:prstGeom prst="rect">
            <a:avLst/>
          </a:prstGeom>
          <a:noFill/>
        </p:spPr>
        <p:txBody>
          <a:bodyPr wrap="square" rtlCol="0">
            <a:spAutoFit/>
          </a:bodyPr>
          <a:lstStyle/>
          <a:p>
            <a:r>
              <a:rPr lang="en-US" sz="2800" dirty="0"/>
              <a:t>Vascular species checklist: </a:t>
            </a:r>
            <a:r>
              <a:rPr lang="en-US" sz="2800" dirty="0">
                <a:hlinkClick r:id="rId4"/>
              </a:rPr>
              <a:t>https://floraofalaska.org</a:t>
            </a:r>
            <a:endParaRPr lang="en-US" sz="2800" dirty="0"/>
          </a:p>
          <a:p>
            <a:endParaRPr lang="en-US" sz="2800" dirty="0"/>
          </a:p>
          <a:p>
            <a:r>
              <a:rPr lang="en-US" sz="2800" dirty="0"/>
              <a:t>Lichen and bryophyte checklists: </a:t>
            </a:r>
            <a:r>
              <a:rPr lang="en-US" sz="2800" dirty="0">
                <a:hlinkClick r:id="rId5"/>
              </a:rPr>
              <a:t>https://akveg.uaa.alaska.edu</a:t>
            </a:r>
            <a:endParaRPr lang="en-US" sz="2800" dirty="0"/>
          </a:p>
          <a:p>
            <a:endParaRPr lang="en-US" sz="2800" dirty="0"/>
          </a:p>
          <a:p>
            <a:r>
              <a:rPr lang="en-US" sz="2800" dirty="0"/>
              <a:t>Alaska Vegetation Plots Database: </a:t>
            </a:r>
            <a:r>
              <a:rPr lang="en-US" sz="2800" dirty="0">
                <a:hlinkClick r:id="rId5"/>
              </a:rPr>
              <a:t>https://akveg.uaa.alaska.edu</a:t>
            </a:r>
            <a:endParaRPr lang="en-US" sz="2800" dirty="0"/>
          </a:p>
          <a:p>
            <a:endParaRPr lang="en-US" sz="2800" dirty="0"/>
          </a:p>
          <a:p>
            <a:r>
              <a:rPr lang="en-US" sz="2800" dirty="0"/>
              <a:t>Project Code: </a:t>
            </a:r>
            <a:r>
              <a:rPr lang="en-US" sz="2800" dirty="0">
                <a:hlinkClick r:id="rId6"/>
              </a:rPr>
              <a:t>https://github.com/accs-uaa</a:t>
            </a:r>
            <a:endParaRPr lang="en-US" sz="2800" dirty="0"/>
          </a:p>
          <a:p>
            <a:endParaRPr lang="en-US" sz="2800" dirty="0"/>
          </a:p>
          <a:p>
            <a:r>
              <a:rPr lang="en-US" sz="2800" dirty="0"/>
              <a:t>Geospatial Products: </a:t>
            </a:r>
            <a:r>
              <a:rPr lang="en-US" sz="2800" dirty="0">
                <a:hlinkClick r:id="rId7"/>
              </a:rPr>
              <a:t>https://accscatalog.uaa.alaska.edu</a:t>
            </a:r>
            <a:endParaRPr lang="en-US" sz="2800" dirty="0"/>
          </a:p>
        </p:txBody>
      </p:sp>
    </p:spTree>
    <p:extLst>
      <p:ext uri="{BB962C8B-B14F-4D97-AF65-F5344CB8AC3E}">
        <p14:creationId xmlns:p14="http://schemas.microsoft.com/office/powerpoint/2010/main" val="32478452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00C764-C387-4198-82C6-6C126281D8EB}"/>
              </a:ext>
            </a:extLst>
          </p:cNvPr>
          <p:cNvPicPr>
            <a:picLocks noChangeAspect="1"/>
          </p:cNvPicPr>
          <p:nvPr/>
        </p:nvPicPr>
        <p:blipFill rotWithShape="1">
          <a:blip r:embed="rId2">
            <a:extLst>
              <a:ext uri="{28A0092B-C50C-407E-A947-70E740481C1C}">
                <a14:useLocalDpi xmlns:a14="http://schemas.microsoft.com/office/drawing/2010/main" val="0"/>
              </a:ext>
            </a:extLst>
          </a:blip>
          <a:srcRect r="11111"/>
          <a:stretch/>
        </p:blipFill>
        <p:spPr>
          <a:xfrm>
            <a:off x="0" y="0"/>
            <a:ext cx="9144000" cy="6858000"/>
          </a:xfrm>
          <a:prstGeom prst="rect">
            <a:avLst/>
          </a:prstGeom>
        </p:spPr>
      </p:pic>
      <p:sp>
        <p:nvSpPr>
          <p:cNvPr id="24" name="Title 1">
            <a:extLst>
              <a:ext uri="{FF2B5EF4-FFF2-40B4-BE49-F238E27FC236}">
                <a16:creationId xmlns:a16="http://schemas.microsoft.com/office/drawing/2014/main" id="{1F7EC456-7614-4793-B62D-D0ECA68F6461}"/>
              </a:ext>
            </a:extLst>
          </p:cNvPr>
          <p:cNvSpPr txBox="1">
            <a:spLocks/>
          </p:cNvSpPr>
          <p:nvPr/>
        </p:nvSpPr>
        <p:spPr>
          <a:xfrm>
            <a:off x="523875" y="213873"/>
            <a:ext cx="3162300" cy="10696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chemeClr val="bg1"/>
                </a:solidFill>
              </a:rPr>
              <a:t>Questions?</a:t>
            </a:r>
          </a:p>
        </p:txBody>
      </p:sp>
    </p:spTree>
    <p:extLst>
      <p:ext uri="{BB962C8B-B14F-4D97-AF65-F5344CB8AC3E}">
        <p14:creationId xmlns:p14="http://schemas.microsoft.com/office/powerpoint/2010/main" val="4090070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a:extLst>
              <a:ext uri="{FF2B5EF4-FFF2-40B4-BE49-F238E27FC236}">
                <a16:creationId xmlns:a16="http://schemas.microsoft.com/office/drawing/2014/main" id="{5332F8C8-DB68-4F13-9AE8-4E45D32DFB71}"/>
              </a:ext>
            </a:extLst>
          </p:cNvPr>
          <p:cNvGraphicFramePr>
            <a:graphicFrameLocks noChangeAspect="1"/>
          </p:cNvGraphicFramePr>
          <p:nvPr>
            <p:extLst>
              <p:ext uri="{D42A27DB-BD31-4B8C-83A1-F6EECF244321}">
                <p14:modId xmlns:p14="http://schemas.microsoft.com/office/powerpoint/2010/main" val="1971705388"/>
              </p:ext>
            </p:extLst>
          </p:nvPr>
        </p:nvGraphicFramePr>
        <p:xfrm>
          <a:off x="0" y="-886"/>
          <a:ext cx="9144000" cy="6860966"/>
        </p:xfrm>
        <a:graphic>
          <a:graphicData uri="http://schemas.openxmlformats.org/presentationml/2006/ole">
            <mc:AlternateContent xmlns:mc="http://schemas.openxmlformats.org/markup-compatibility/2006">
              <mc:Choice xmlns:v="urn:schemas-microsoft-com:vml" Requires="v">
                <p:oleObj spid="_x0000_s1072" name="Image" r:id="rId3" imgW="3669480" imgH="2752200" progId="Photoshop.Image.13">
                  <p:embed/>
                </p:oleObj>
              </mc:Choice>
              <mc:Fallback>
                <p:oleObj name="Image" r:id="rId3" imgW="3669480" imgH="2752200" progId="Photoshop.Image.13">
                  <p:embed/>
                  <p:pic>
                    <p:nvPicPr>
                      <p:cNvPr id="0" name=""/>
                      <p:cNvPicPr/>
                      <p:nvPr/>
                    </p:nvPicPr>
                    <p:blipFill>
                      <a:blip r:embed="rId4"/>
                      <a:stretch>
                        <a:fillRect/>
                      </a:stretch>
                    </p:blipFill>
                    <p:spPr>
                      <a:xfrm>
                        <a:off x="0" y="-886"/>
                        <a:ext cx="9144000" cy="6860966"/>
                      </a:xfrm>
                      <a:prstGeom prst="rect">
                        <a:avLst/>
                      </a:prstGeom>
                    </p:spPr>
                  </p:pic>
                </p:oleObj>
              </mc:Fallback>
            </mc:AlternateContent>
          </a:graphicData>
        </a:graphic>
      </p:graphicFrame>
    </p:spTree>
    <p:extLst>
      <p:ext uri="{BB962C8B-B14F-4D97-AF65-F5344CB8AC3E}">
        <p14:creationId xmlns:p14="http://schemas.microsoft.com/office/powerpoint/2010/main" val="12215818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3CF9AC61-5287-47E4-B26D-5B70F3B4A061}"/>
              </a:ext>
            </a:extLst>
          </p:cNvPr>
          <p:cNvGraphicFramePr>
            <a:graphicFrameLocks noChangeAspect="1"/>
          </p:cNvGraphicFramePr>
          <p:nvPr>
            <p:extLst>
              <p:ext uri="{D42A27DB-BD31-4B8C-83A1-F6EECF244321}">
                <p14:modId xmlns:p14="http://schemas.microsoft.com/office/powerpoint/2010/main" val="3594357850"/>
              </p:ext>
            </p:extLst>
          </p:nvPr>
        </p:nvGraphicFramePr>
        <p:xfrm>
          <a:off x="-4782" y="0"/>
          <a:ext cx="9153566" cy="6858000"/>
        </p:xfrm>
        <a:graphic>
          <a:graphicData uri="http://schemas.openxmlformats.org/presentationml/2006/ole">
            <mc:AlternateContent xmlns:mc="http://schemas.openxmlformats.org/markup-compatibility/2006">
              <mc:Choice xmlns:v="urn:schemas-microsoft-com:vml" Requires="v">
                <p:oleObj spid="_x0000_s2096" name="Image" r:id="rId3" imgW="1013040" imgH="759600" progId="Photoshop.Image.13">
                  <p:embed/>
                </p:oleObj>
              </mc:Choice>
              <mc:Fallback>
                <p:oleObj name="Image" r:id="rId3" imgW="1013040" imgH="759600" progId="Photoshop.Image.13">
                  <p:embed/>
                  <p:pic>
                    <p:nvPicPr>
                      <p:cNvPr id="0" name=""/>
                      <p:cNvPicPr/>
                      <p:nvPr/>
                    </p:nvPicPr>
                    <p:blipFill>
                      <a:blip r:embed="rId4"/>
                      <a:stretch>
                        <a:fillRect/>
                      </a:stretch>
                    </p:blipFill>
                    <p:spPr>
                      <a:xfrm>
                        <a:off x="-4782" y="0"/>
                        <a:ext cx="9153566" cy="6858000"/>
                      </a:xfrm>
                      <a:prstGeom prst="rect">
                        <a:avLst/>
                      </a:prstGeom>
                    </p:spPr>
                  </p:pic>
                </p:oleObj>
              </mc:Fallback>
            </mc:AlternateContent>
          </a:graphicData>
        </a:graphic>
      </p:graphicFrame>
    </p:spTree>
    <p:extLst>
      <p:ext uri="{BB962C8B-B14F-4D97-AF65-F5344CB8AC3E}">
        <p14:creationId xmlns:p14="http://schemas.microsoft.com/office/powerpoint/2010/main" val="11294477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B38C9-70AC-45FC-AAAE-EB73F2D7F079}"/>
              </a:ext>
            </a:extLst>
          </p:cNvPr>
          <p:cNvSpPr>
            <a:spLocks noGrp="1"/>
          </p:cNvSpPr>
          <p:nvPr>
            <p:ph type="title"/>
          </p:nvPr>
        </p:nvSpPr>
        <p:spPr>
          <a:xfrm>
            <a:off x="783925" y="1302770"/>
            <a:ext cx="3714750" cy="994172"/>
          </a:xfrm>
        </p:spPr>
        <p:txBody>
          <a:bodyPr>
            <a:normAutofit/>
          </a:bodyPr>
          <a:lstStyle/>
          <a:p>
            <a:r>
              <a:rPr lang="en-US" sz="3300" b="1" dirty="0"/>
              <a:t>Line-Point Intercept</a:t>
            </a:r>
          </a:p>
        </p:txBody>
      </p:sp>
      <p:cxnSp>
        <p:nvCxnSpPr>
          <p:cNvPr id="7" name="Straight Connector 6">
            <a:extLst>
              <a:ext uri="{FF2B5EF4-FFF2-40B4-BE49-F238E27FC236}">
                <a16:creationId xmlns:a16="http://schemas.microsoft.com/office/drawing/2014/main" id="{EAFBDCE4-ABB9-493B-891A-39B036AE120B}"/>
              </a:ext>
            </a:extLst>
          </p:cNvPr>
          <p:cNvCxnSpPr/>
          <p:nvPr/>
        </p:nvCxnSpPr>
        <p:spPr>
          <a:xfrm flipV="1">
            <a:off x="1819769" y="2374331"/>
            <a:ext cx="0" cy="110013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5C1F807-F891-40FD-921D-3A865C933601}"/>
              </a:ext>
            </a:extLst>
          </p:cNvPr>
          <p:cNvCxnSpPr>
            <a:cxnSpLocks/>
          </p:cNvCxnSpPr>
          <p:nvPr/>
        </p:nvCxnSpPr>
        <p:spPr>
          <a:xfrm flipH="1">
            <a:off x="741063" y="3760219"/>
            <a:ext cx="935832" cy="82867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363D080-DEBB-47DA-A3BC-3BADFFA03EBD}"/>
              </a:ext>
            </a:extLst>
          </p:cNvPr>
          <p:cNvCxnSpPr/>
          <p:nvPr/>
        </p:nvCxnSpPr>
        <p:spPr>
          <a:xfrm>
            <a:off x="1984075" y="3760219"/>
            <a:ext cx="1100138" cy="7715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3CCF08A-66B2-4AE6-AF02-01C06E40D637}"/>
              </a:ext>
            </a:extLst>
          </p:cNvPr>
          <p:cNvCxnSpPr>
            <a:cxnSpLocks/>
            <a:stCxn id="17" idx="1"/>
          </p:cNvCxnSpPr>
          <p:nvPr/>
        </p:nvCxnSpPr>
        <p:spPr>
          <a:xfrm flipH="1">
            <a:off x="1984075" y="2924401"/>
            <a:ext cx="661988" cy="0"/>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8D8FEED6-DB64-4543-86C2-424D32496549}"/>
              </a:ext>
            </a:extLst>
          </p:cNvPr>
          <p:cNvSpPr txBox="1">
            <a:spLocks/>
          </p:cNvSpPr>
          <p:nvPr/>
        </p:nvSpPr>
        <p:spPr>
          <a:xfrm>
            <a:off x="2646063" y="2586583"/>
            <a:ext cx="1778793" cy="675635"/>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50" dirty="0"/>
              <a:t>50 points per 25 m transect</a:t>
            </a:r>
          </a:p>
        </p:txBody>
      </p:sp>
      <p:sp>
        <p:nvSpPr>
          <p:cNvPr id="20" name="Content Placeholder 2">
            <a:extLst>
              <a:ext uri="{FF2B5EF4-FFF2-40B4-BE49-F238E27FC236}">
                <a16:creationId xmlns:a16="http://schemas.microsoft.com/office/drawing/2014/main" id="{B90F5903-457E-4695-9FA1-1F12DB41CF01}"/>
              </a:ext>
            </a:extLst>
          </p:cNvPr>
          <p:cNvSpPr txBox="1">
            <a:spLocks/>
          </p:cNvSpPr>
          <p:nvPr/>
        </p:nvSpPr>
        <p:spPr>
          <a:xfrm>
            <a:off x="344585" y="5285134"/>
            <a:ext cx="3278981" cy="377704"/>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50" dirty="0"/>
              <a:t>Cover varies with observer</a:t>
            </a:r>
          </a:p>
        </p:txBody>
      </p:sp>
      <p:sp>
        <p:nvSpPr>
          <p:cNvPr id="25" name="Content Placeholder 2">
            <a:extLst>
              <a:ext uri="{FF2B5EF4-FFF2-40B4-BE49-F238E27FC236}">
                <a16:creationId xmlns:a16="http://schemas.microsoft.com/office/drawing/2014/main" id="{90880C24-D45E-44B0-9885-6E1D8D964959}"/>
              </a:ext>
            </a:extLst>
          </p:cNvPr>
          <p:cNvSpPr txBox="1">
            <a:spLocks/>
          </p:cNvSpPr>
          <p:nvPr/>
        </p:nvSpPr>
        <p:spPr>
          <a:xfrm>
            <a:off x="2657969" y="3354217"/>
            <a:ext cx="1955701" cy="735394"/>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50" dirty="0"/>
              <a:t>Cover = unique species hits</a:t>
            </a:r>
          </a:p>
        </p:txBody>
      </p:sp>
      <p:sp>
        <p:nvSpPr>
          <p:cNvPr id="54" name="Content Placeholder 2">
            <a:extLst>
              <a:ext uri="{FF2B5EF4-FFF2-40B4-BE49-F238E27FC236}">
                <a16:creationId xmlns:a16="http://schemas.microsoft.com/office/drawing/2014/main" id="{1A0943AA-D638-41BC-BF25-93B3D6AD2A01}"/>
              </a:ext>
            </a:extLst>
          </p:cNvPr>
          <p:cNvSpPr txBox="1">
            <a:spLocks/>
          </p:cNvSpPr>
          <p:nvPr/>
        </p:nvSpPr>
        <p:spPr>
          <a:xfrm>
            <a:off x="344584" y="4934953"/>
            <a:ext cx="3425428" cy="377704"/>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50" dirty="0"/>
              <a:t>Measures 4.71x10</a:t>
            </a:r>
            <a:r>
              <a:rPr lang="en-US" sz="2250" baseline="30000" dirty="0"/>
              <a:t>-4</a:t>
            </a:r>
            <a:r>
              <a:rPr lang="en-US" sz="2250" dirty="0"/>
              <a:t> </a:t>
            </a:r>
            <a:r>
              <a:rPr lang="en-US" sz="2250" dirty="0" err="1"/>
              <a:t>sq</a:t>
            </a:r>
            <a:r>
              <a:rPr lang="en-US" sz="2250" dirty="0"/>
              <a:t> m * z</a:t>
            </a:r>
          </a:p>
        </p:txBody>
      </p:sp>
      <p:pic>
        <p:nvPicPr>
          <p:cNvPr id="31" name="Picture 30">
            <a:extLst>
              <a:ext uri="{FF2B5EF4-FFF2-40B4-BE49-F238E27FC236}">
                <a16:creationId xmlns:a16="http://schemas.microsoft.com/office/drawing/2014/main" id="{A85225F4-B101-4E7B-9DBF-CBCAED2D5B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2415398" cy="552091"/>
          </a:xfrm>
          <a:prstGeom prst="rect">
            <a:avLst/>
          </a:prstGeom>
        </p:spPr>
      </p:pic>
      <p:sp>
        <p:nvSpPr>
          <p:cNvPr id="24" name="Title 1">
            <a:extLst>
              <a:ext uri="{FF2B5EF4-FFF2-40B4-BE49-F238E27FC236}">
                <a16:creationId xmlns:a16="http://schemas.microsoft.com/office/drawing/2014/main" id="{1F7EC456-7614-4793-B62D-D0ECA68F6461}"/>
              </a:ext>
            </a:extLst>
          </p:cNvPr>
          <p:cNvSpPr txBox="1">
            <a:spLocks/>
          </p:cNvSpPr>
          <p:nvPr/>
        </p:nvSpPr>
        <p:spPr>
          <a:xfrm>
            <a:off x="628650" y="356748"/>
            <a:ext cx="7886700" cy="10696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Field Data Collection</a:t>
            </a:r>
          </a:p>
        </p:txBody>
      </p:sp>
      <p:pic>
        <p:nvPicPr>
          <p:cNvPr id="4" name="Picture 3">
            <a:extLst>
              <a:ext uri="{FF2B5EF4-FFF2-40B4-BE49-F238E27FC236}">
                <a16:creationId xmlns:a16="http://schemas.microsoft.com/office/drawing/2014/main" id="{0C56C6A2-A7A9-4C14-8C2C-F2CE965924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596" r="23671" b="12235"/>
          <a:stretch/>
        </p:blipFill>
        <p:spPr>
          <a:xfrm>
            <a:off x="4886323" y="1302599"/>
            <a:ext cx="3936207" cy="5316634"/>
          </a:xfrm>
          <a:prstGeom prst="rect">
            <a:avLst/>
          </a:prstGeom>
        </p:spPr>
      </p:pic>
    </p:spTree>
    <p:extLst>
      <p:ext uri="{BB962C8B-B14F-4D97-AF65-F5344CB8AC3E}">
        <p14:creationId xmlns:p14="http://schemas.microsoft.com/office/powerpoint/2010/main" val="8642299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A85225F4-B101-4E7B-9DBF-CBCAED2D5B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2415398" cy="552091"/>
          </a:xfrm>
          <a:prstGeom prst="rect">
            <a:avLst/>
          </a:prstGeom>
        </p:spPr>
      </p:pic>
      <p:sp>
        <p:nvSpPr>
          <p:cNvPr id="24" name="Title 1">
            <a:extLst>
              <a:ext uri="{FF2B5EF4-FFF2-40B4-BE49-F238E27FC236}">
                <a16:creationId xmlns:a16="http://schemas.microsoft.com/office/drawing/2014/main" id="{1F7EC456-7614-4793-B62D-D0ECA68F6461}"/>
              </a:ext>
            </a:extLst>
          </p:cNvPr>
          <p:cNvSpPr txBox="1">
            <a:spLocks/>
          </p:cNvSpPr>
          <p:nvPr/>
        </p:nvSpPr>
        <p:spPr>
          <a:xfrm>
            <a:off x="628650" y="356748"/>
            <a:ext cx="7886700" cy="10696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Features</a:t>
            </a:r>
          </a:p>
        </p:txBody>
      </p:sp>
      <p:sp>
        <p:nvSpPr>
          <p:cNvPr id="2" name="Rectangle 1">
            <a:extLst>
              <a:ext uri="{FF2B5EF4-FFF2-40B4-BE49-F238E27FC236}">
                <a16:creationId xmlns:a16="http://schemas.microsoft.com/office/drawing/2014/main" id="{942ACE3E-2F3C-4D5B-8F37-42342A0C6776}"/>
              </a:ext>
            </a:extLst>
          </p:cNvPr>
          <p:cNvSpPr/>
          <p:nvPr/>
        </p:nvSpPr>
        <p:spPr>
          <a:xfrm>
            <a:off x="104775" y="1619249"/>
            <a:ext cx="3067050" cy="23740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chemeClr val="tx1"/>
                </a:solidFill>
              </a:rPr>
              <a:t>Climate (771 m)</a:t>
            </a:r>
          </a:p>
          <a:p>
            <a:pPr algn="ctr"/>
            <a:r>
              <a:rPr lang="en-US" sz="2400" dirty="0">
                <a:solidFill>
                  <a:schemeClr val="tx1"/>
                </a:solidFill>
              </a:rPr>
              <a:t>Summer Warmth Index</a:t>
            </a:r>
          </a:p>
          <a:p>
            <a:pPr algn="ctr"/>
            <a:r>
              <a:rPr lang="en-US" sz="2400" dirty="0">
                <a:solidFill>
                  <a:schemeClr val="tx1"/>
                </a:solidFill>
              </a:rPr>
              <a:t>Growing Season</a:t>
            </a:r>
          </a:p>
          <a:p>
            <a:pPr algn="ctr"/>
            <a:r>
              <a:rPr lang="en-US" sz="2400" dirty="0">
                <a:solidFill>
                  <a:schemeClr val="tx1"/>
                </a:solidFill>
              </a:rPr>
              <a:t>Date of Freeze</a:t>
            </a:r>
          </a:p>
          <a:p>
            <a:pPr algn="ctr"/>
            <a:r>
              <a:rPr lang="en-US" sz="2400" dirty="0">
                <a:solidFill>
                  <a:schemeClr val="tx1"/>
                </a:solidFill>
              </a:rPr>
              <a:t>Date of Thaw</a:t>
            </a:r>
          </a:p>
          <a:p>
            <a:pPr algn="ctr"/>
            <a:r>
              <a:rPr lang="en-US" sz="2400" dirty="0">
                <a:solidFill>
                  <a:schemeClr val="tx1"/>
                </a:solidFill>
              </a:rPr>
              <a:t>Annual Precipitation</a:t>
            </a:r>
          </a:p>
        </p:txBody>
      </p:sp>
      <p:sp>
        <p:nvSpPr>
          <p:cNvPr id="39" name="Rectangle 38">
            <a:extLst>
              <a:ext uri="{FF2B5EF4-FFF2-40B4-BE49-F238E27FC236}">
                <a16:creationId xmlns:a16="http://schemas.microsoft.com/office/drawing/2014/main" id="{BAB1F6AD-9551-4CF3-8695-CD968E70027A}"/>
              </a:ext>
            </a:extLst>
          </p:cNvPr>
          <p:cNvSpPr/>
          <p:nvPr/>
        </p:nvSpPr>
        <p:spPr>
          <a:xfrm>
            <a:off x="3267074" y="1619250"/>
            <a:ext cx="2705101" cy="441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chemeClr val="tx1"/>
                </a:solidFill>
              </a:rPr>
              <a:t>Topographic (60 m)</a:t>
            </a:r>
          </a:p>
          <a:p>
            <a:pPr algn="ctr"/>
            <a:r>
              <a:rPr lang="en-US" sz="2400" dirty="0">
                <a:solidFill>
                  <a:schemeClr val="tx1"/>
                </a:solidFill>
              </a:rPr>
              <a:t>Elevation</a:t>
            </a:r>
          </a:p>
          <a:p>
            <a:pPr algn="ctr"/>
            <a:r>
              <a:rPr lang="en-US" sz="2400" dirty="0">
                <a:solidFill>
                  <a:schemeClr val="tx1"/>
                </a:solidFill>
              </a:rPr>
              <a:t>Aspect</a:t>
            </a:r>
          </a:p>
          <a:p>
            <a:pPr algn="ctr"/>
            <a:r>
              <a:rPr lang="en-US" sz="2400" dirty="0">
                <a:solidFill>
                  <a:schemeClr val="tx1"/>
                </a:solidFill>
              </a:rPr>
              <a:t>Slope</a:t>
            </a:r>
          </a:p>
          <a:p>
            <a:pPr algn="ctr"/>
            <a:r>
              <a:rPr lang="en-US" sz="2400" dirty="0">
                <a:solidFill>
                  <a:schemeClr val="tx1"/>
                </a:solidFill>
              </a:rPr>
              <a:t>Compound Topographic</a:t>
            </a:r>
          </a:p>
          <a:p>
            <a:pPr algn="ctr"/>
            <a:r>
              <a:rPr lang="en-US" sz="2400" dirty="0">
                <a:solidFill>
                  <a:schemeClr val="tx1"/>
                </a:solidFill>
              </a:rPr>
              <a:t>Heat Load Index</a:t>
            </a:r>
          </a:p>
          <a:p>
            <a:pPr algn="ctr"/>
            <a:r>
              <a:rPr lang="en-US" sz="2400" dirty="0">
                <a:solidFill>
                  <a:schemeClr val="tx1"/>
                </a:solidFill>
              </a:rPr>
              <a:t>Integrated Moisture</a:t>
            </a:r>
          </a:p>
          <a:p>
            <a:pPr algn="ctr"/>
            <a:r>
              <a:rPr lang="en-US" sz="2400" dirty="0">
                <a:solidFill>
                  <a:schemeClr val="tx1"/>
                </a:solidFill>
              </a:rPr>
              <a:t>Roughness</a:t>
            </a:r>
          </a:p>
          <a:p>
            <a:pPr algn="ctr"/>
            <a:r>
              <a:rPr lang="en-US" sz="2400" dirty="0">
                <a:solidFill>
                  <a:schemeClr val="tx1"/>
                </a:solidFill>
              </a:rPr>
              <a:t>Site Exposure</a:t>
            </a:r>
          </a:p>
          <a:p>
            <a:pPr algn="ctr"/>
            <a:r>
              <a:rPr lang="en-US" sz="2400" dirty="0">
                <a:solidFill>
                  <a:schemeClr val="tx1"/>
                </a:solidFill>
              </a:rPr>
              <a:t>Surface Area Ratio</a:t>
            </a:r>
          </a:p>
          <a:p>
            <a:pPr algn="ctr"/>
            <a:r>
              <a:rPr lang="en-US" sz="2400" dirty="0">
                <a:solidFill>
                  <a:schemeClr val="tx1"/>
                </a:solidFill>
              </a:rPr>
              <a:t>Surface Relief</a:t>
            </a:r>
          </a:p>
        </p:txBody>
      </p:sp>
      <p:sp>
        <p:nvSpPr>
          <p:cNvPr id="42" name="Rectangle 41">
            <a:extLst>
              <a:ext uri="{FF2B5EF4-FFF2-40B4-BE49-F238E27FC236}">
                <a16:creationId xmlns:a16="http://schemas.microsoft.com/office/drawing/2014/main" id="{F99403F4-42EE-4FC6-BFE9-E461DC469899}"/>
              </a:ext>
            </a:extLst>
          </p:cNvPr>
          <p:cNvSpPr/>
          <p:nvPr/>
        </p:nvSpPr>
        <p:spPr>
          <a:xfrm>
            <a:off x="104775" y="4162425"/>
            <a:ext cx="2990850" cy="16097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chemeClr val="tx1"/>
                </a:solidFill>
              </a:rPr>
              <a:t>Hydrographic (60 m)</a:t>
            </a:r>
          </a:p>
          <a:p>
            <a:pPr algn="ctr"/>
            <a:r>
              <a:rPr lang="en-US" sz="2400" dirty="0">
                <a:solidFill>
                  <a:schemeClr val="tx1"/>
                </a:solidFill>
              </a:rPr>
              <a:t>Small Stream Distance</a:t>
            </a:r>
          </a:p>
          <a:p>
            <a:pPr algn="ctr"/>
            <a:r>
              <a:rPr lang="en-US" sz="2400" dirty="0">
                <a:solidFill>
                  <a:schemeClr val="tx1"/>
                </a:solidFill>
              </a:rPr>
              <a:t>Large Stream Distance</a:t>
            </a:r>
          </a:p>
          <a:p>
            <a:pPr algn="ctr"/>
            <a:r>
              <a:rPr lang="en-US" sz="2400" dirty="0">
                <a:solidFill>
                  <a:schemeClr val="tx1"/>
                </a:solidFill>
              </a:rPr>
              <a:t>Floodplain Distance</a:t>
            </a:r>
          </a:p>
        </p:txBody>
      </p:sp>
      <p:sp>
        <p:nvSpPr>
          <p:cNvPr id="44" name="Rectangle 43">
            <a:extLst>
              <a:ext uri="{FF2B5EF4-FFF2-40B4-BE49-F238E27FC236}">
                <a16:creationId xmlns:a16="http://schemas.microsoft.com/office/drawing/2014/main" id="{EE1CB640-2D55-4100-99E6-89F1AF469BC3}"/>
              </a:ext>
            </a:extLst>
          </p:cNvPr>
          <p:cNvSpPr/>
          <p:nvPr/>
        </p:nvSpPr>
        <p:spPr>
          <a:xfrm>
            <a:off x="6067424" y="1619250"/>
            <a:ext cx="2962276" cy="3009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chemeClr val="tx1"/>
                </a:solidFill>
              </a:rPr>
              <a:t>Landsat-8 (30 m)</a:t>
            </a:r>
          </a:p>
          <a:p>
            <a:pPr algn="ctr"/>
            <a:r>
              <a:rPr lang="en-US" sz="2400" dirty="0">
                <a:solidFill>
                  <a:schemeClr val="tx1"/>
                </a:solidFill>
              </a:rPr>
              <a:t>Bands 1-7</a:t>
            </a:r>
          </a:p>
          <a:p>
            <a:pPr algn="ctr"/>
            <a:r>
              <a:rPr lang="en-US" sz="2400" dirty="0">
                <a:solidFill>
                  <a:schemeClr val="tx1"/>
                </a:solidFill>
              </a:rPr>
              <a:t>EVI-2</a:t>
            </a:r>
          </a:p>
          <a:p>
            <a:pPr algn="ctr"/>
            <a:r>
              <a:rPr lang="en-US" sz="2400" dirty="0">
                <a:solidFill>
                  <a:schemeClr val="tx1"/>
                </a:solidFill>
              </a:rPr>
              <a:t>NBR</a:t>
            </a:r>
          </a:p>
          <a:p>
            <a:pPr algn="ctr"/>
            <a:r>
              <a:rPr lang="en-US" sz="2400" dirty="0">
                <a:solidFill>
                  <a:schemeClr val="tx1"/>
                </a:solidFill>
              </a:rPr>
              <a:t>NDMI</a:t>
            </a:r>
          </a:p>
          <a:p>
            <a:pPr algn="ctr"/>
            <a:r>
              <a:rPr lang="en-US" sz="2400" dirty="0">
                <a:solidFill>
                  <a:schemeClr val="tx1"/>
                </a:solidFill>
              </a:rPr>
              <a:t>NDSI</a:t>
            </a:r>
          </a:p>
          <a:p>
            <a:pPr algn="ctr"/>
            <a:r>
              <a:rPr lang="en-US" sz="2400" dirty="0">
                <a:solidFill>
                  <a:schemeClr val="tx1"/>
                </a:solidFill>
              </a:rPr>
              <a:t>NDVI</a:t>
            </a:r>
          </a:p>
          <a:p>
            <a:pPr algn="ctr"/>
            <a:r>
              <a:rPr lang="en-US" sz="2400" dirty="0">
                <a:solidFill>
                  <a:schemeClr val="tx1"/>
                </a:solidFill>
              </a:rPr>
              <a:t>NDWI</a:t>
            </a:r>
          </a:p>
        </p:txBody>
      </p:sp>
    </p:spTree>
    <p:extLst>
      <p:ext uri="{BB962C8B-B14F-4D97-AF65-F5344CB8AC3E}">
        <p14:creationId xmlns:p14="http://schemas.microsoft.com/office/powerpoint/2010/main" val="13719151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A85225F4-B101-4E7B-9DBF-CBCAED2D5B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2415398" cy="552091"/>
          </a:xfrm>
          <a:prstGeom prst="rect">
            <a:avLst/>
          </a:prstGeom>
        </p:spPr>
      </p:pic>
      <p:sp>
        <p:nvSpPr>
          <p:cNvPr id="24" name="Title 1">
            <a:extLst>
              <a:ext uri="{FF2B5EF4-FFF2-40B4-BE49-F238E27FC236}">
                <a16:creationId xmlns:a16="http://schemas.microsoft.com/office/drawing/2014/main" id="{1F7EC456-7614-4793-B62D-D0ECA68F6461}"/>
              </a:ext>
            </a:extLst>
          </p:cNvPr>
          <p:cNvSpPr txBox="1">
            <a:spLocks/>
          </p:cNvSpPr>
          <p:nvPr/>
        </p:nvSpPr>
        <p:spPr>
          <a:xfrm>
            <a:off x="628650" y="356748"/>
            <a:ext cx="7886700" cy="10696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Study Area</a:t>
            </a:r>
          </a:p>
        </p:txBody>
      </p:sp>
      <p:sp>
        <p:nvSpPr>
          <p:cNvPr id="8" name="TextBox 7">
            <a:extLst>
              <a:ext uri="{FF2B5EF4-FFF2-40B4-BE49-F238E27FC236}">
                <a16:creationId xmlns:a16="http://schemas.microsoft.com/office/drawing/2014/main" id="{48ED5BE7-C343-4CA9-BD3C-D6B5B6195A9A}"/>
              </a:ext>
            </a:extLst>
          </p:cNvPr>
          <p:cNvSpPr txBox="1"/>
          <p:nvPr/>
        </p:nvSpPr>
        <p:spPr>
          <a:xfrm>
            <a:off x="178368" y="1495771"/>
            <a:ext cx="8787263" cy="584775"/>
          </a:xfrm>
          <a:prstGeom prst="rect">
            <a:avLst/>
          </a:prstGeom>
          <a:noFill/>
        </p:spPr>
        <p:txBody>
          <a:bodyPr wrap="square" rtlCol="0">
            <a:spAutoFit/>
          </a:bodyPr>
          <a:lstStyle/>
          <a:p>
            <a:r>
              <a:rPr lang="en-US" sz="3200" dirty="0"/>
              <a:t>Statistically define study area:</a:t>
            </a:r>
          </a:p>
        </p:txBody>
      </p:sp>
      <p:sp>
        <p:nvSpPr>
          <p:cNvPr id="2" name="Rectangle 1">
            <a:extLst>
              <a:ext uri="{FF2B5EF4-FFF2-40B4-BE49-F238E27FC236}">
                <a16:creationId xmlns:a16="http://schemas.microsoft.com/office/drawing/2014/main" id="{853CCC99-BE73-4D02-A183-BA62E6A3832D}"/>
              </a:ext>
            </a:extLst>
          </p:cNvPr>
          <p:cNvSpPr/>
          <p:nvPr/>
        </p:nvSpPr>
        <p:spPr>
          <a:xfrm>
            <a:off x="178368" y="2322480"/>
            <a:ext cx="2237030" cy="1381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Support vector 95% of samples in feature space</a:t>
            </a:r>
          </a:p>
        </p:txBody>
      </p:sp>
      <p:cxnSp>
        <p:nvCxnSpPr>
          <p:cNvPr id="4" name="Straight Arrow Connector 3">
            <a:extLst>
              <a:ext uri="{FF2B5EF4-FFF2-40B4-BE49-F238E27FC236}">
                <a16:creationId xmlns:a16="http://schemas.microsoft.com/office/drawing/2014/main" id="{A5C6BCF5-7B77-4E2F-89D5-170FB93B0FDF}"/>
              </a:ext>
            </a:extLst>
          </p:cNvPr>
          <p:cNvCxnSpPr>
            <a:cxnSpLocks/>
            <a:stCxn id="2" idx="3"/>
            <a:endCxn id="13" idx="1"/>
          </p:cNvCxnSpPr>
          <p:nvPr/>
        </p:nvCxnSpPr>
        <p:spPr>
          <a:xfrm flipV="1">
            <a:off x="2415398" y="3013042"/>
            <a:ext cx="832627" cy="1"/>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707A386-30CB-4341-B2C6-D987301412DF}"/>
              </a:ext>
            </a:extLst>
          </p:cNvPr>
          <p:cNvSpPr/>
          <p:nvPr/>
        </p:nvSpPr>
        <p:spPr>
          <a:xfrm>
            <a:off x="3248025" y="2322479"/>
            <a:ext cx="1964757" cy="1381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Project into physical space</a:t>
            </a:r>
          </a:p>
        </p:txBody>
      </p:sp>
      <p:sp>
        <p:nvSpPr>
          <p:cNvPr id="14" name="Rectangle 13">
            <a:extLst>
              <a:ext uri="{FF2B5EF4-FFF2-40B4-BE49-F238E27FC236}">
                <a16:creationId xmlns:a16="http://schemas.microsoft.com/office/drawing/2014/main" id="{759078F1-8CE5-4FDA-90EE-5D7FE99D165F}"/>
              </a:ext>
            </a:extLst>
          </p:cNvPr>
          <p:cNvSpPr/>
          <p:nvPr/>
        </p:nvSpPr>
        <p:spPr>
          <a:xfrm>
            <a:off x="6162675" y="2322479"/>
            <a:ext cx="2647950" cy="1381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Calculate landscape gradient using 1.5 km moving average</a:t>
            </a:r>
          </a:p>
        </p:txBody>
      </p:sp>
      <p:cxnSp>
        <p:nvCxnSpPr>
          <p:cNvPr id="15" name="Straight Arrow Connector 14">
            <a:extLst>
              <a:ext uri="{FF2B5EF4-FFF2-40B4-BE49-F238E27FC236}">
                <a16:creationId xmlns:a16="http://schemas.microsoft.com/office/drawing/2014/main" id="{5F29A122-6070-4605-B575-42CB01414EF7}"/>
              </a:ext>
            </a:extLst>
          </p:cNvPr>
          <p:cNvCxnSpPr>
            <a:cxnSpLocks/>
            <a:stCxn id="13" idx="3"/>
            <a:endCxn id="14" idx="1"/>
          </p:cNvCxnSpPr>
          <p:nvPr/>
        </p:nvCxnSpPr>
        <p:spPr>
          <a:xfrm>
            <a:off x="5212782" y="3013042"/>
            <a:ext cx="949893" cy="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D601DEA-6338-4965-A061-3E4CE48BDD90}"/>
              </a:ext>
            </a:extLst>
          </p:cNvPr>
          <p:cNvSpPr txBox="1"/>
          <p:nvPr/>
        </p:nvSpPr>
        <p:spPr>
          <a:xfrm>
            <a:off x="178367" y="4051325"/>
            <a:ext cx="8787263" cy="584775"/>
          </a:xfrm>
          <a:prstGeom prst="rect">
            <a:avLst/>
          </a:prstGeom>
          <a:noFill/>
        </p:spPr>
        <p:txBody>
          <a:bodyPr wrap="square" rtlCol="0">
            <a:spAutoFit/>
          </a:bodyPr>
          <a:lstStyle/>
          <a:p>
            <a:r>
              <a:rPr lang="en-US" sz="3200" dirty="0"/>
              <a:t>Post-process study area:</a:t>
            </a:r>
          </a:p>
        </p:txBody>
      </p:sp>
      <p:sp>
        <p:nvSpPr>
          <p:cNvPr id="19" name="Rectangle 18">
            <a:extLst>
              <a:ext uri="{FF2B5EF4-FFF2-40B4-BE49-F238E27FC236}">
                <a16:creationId xmlns:a16="http://schemas.microsoft.com/office/drawing/2014/main" id="{92FED6C2-175A-4516-B595-F93DDDD38988}"/>
              </a:ext>
            </a:extLst>
          </p:cNvPr>
          <p:cNvSpPr/>
          <p:nvPr/>
        </p:nvSpPr>
        <p:spPr>
          <a:xfrm>
            <a:off x="225320" y="4926061"/>
            <a:ext cx="2355955" cy="1381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Largest contiguous region of &gt;= 50%</a:t>
            </a:r>
          </a:p>
        </p:txBody>
      </p:sp>
      <p:cxnSp>
        <p:nvCxnSpPr>
          <p:cNvPr id="20" name="Straight Arrow Connector 19">
            <a:extLst>
              <a:ext uri="{FF2B5EF4-FFF2-40B4-BE49-F238E27FC236}">
                <a16:creationId xmlns:a16="http://schemas.microsoft.com/office/drawing/2014/main" id="{4F41A717-E282-413D-822E-A612F933DB7E}"/>
              </a:ext>
            </a:extLst>
          </p:cNvPr>
          <p:cNvCxnSpPr>
            <a:cxnSpLocks/>
            <a:stCxn id="19" idx="3"/>
            <a:endCxn id="22" idx="1"/>
          </p:cNvCxnSpPr>
          <p:nvPr/>
        </p:nvCxnSpPr>
        <p:spPr>
          <a:xfrm flipV="1">
            <a:off x="2581275" y="5616222"/>
            <a:ext cx="723900" cy="402"/>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489B7F3E-C32B-4143-9872-077608312EB7}"/>
              </a:ext>
            </a:extLst>
          </p:cNvPr>
          <p:cNvSpPr/>
          <p:nvPr/>
        </p:nvSpPr>
        <p:spPr>
          <a:xfrm>
            <a:off x="3305175" y="4925659"/>
            <a:ext cx="1964757" cy="1381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Convert to smoothed polygon</a:t>
            </a:r>
          </a:p>
        </p:txBody>
      </p:sp>
      <p:cxnSp>
        <p:nvCxnSpPr>
          <p:cNvPr id="23" name="Straight Arrow Connector 22">
            <a:extLst>
              <a:ext uri="{FF2B5EF4-FFF2-40B4-BE49-F238E27FC236}">
                <a16:creationId xmlns:a16="http://schemas.microsoft.com/office/drawing/2014/main" id="{AF0400BF-2E48-4A7E-866A-76961CBEAAD9}"/>
              </a:ext>
            </a:extLst>
          </p:cNvPr>
          <p:cNvCxnSpPr>
            <a:cxnSpLocks/>
            <a:stCxn id="22" idx="3"/>
            <a:endCxn id="28" idx="1"/>
          </p:cNvCxnSpPr>
          <p:nvPr/>
        </p:nvCxnSpPr>
        <p:spPr>
          <a:xfrm flipV="1">
            <a:off x="5269932" y="5616221"/>
            <a:ext cx="892742" cy="1"/>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D397D83F-4BDC-4A73-967B-34100B166FF0}"/>
              </a:ext>
            </a:extLst>
          </p:cNvPr>
          <p:cNvSpPr/>
          <p:nvPr/>
        </p:nvSpPr>
        <p:spPr>
          <a:xfrm>
            <a:off x="6162674" y="4925658"/>
            <a:ext cx="1964757" cy="1381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Manual correction</a:t>
            </a:r>
          </a:p>
        </p:txBody>
      </p:sp>
    </p:spTree>
    <p:extLst>
      <p:ext uri="{BB962C8B-B14F-4D97-AF65-F5344CB8AC3E}">
        <p14:creationId xmlns:p14="http://schemas.microsoft.com/office/powerpoint/2010/main" val="23636688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A85225F4-B101-4E7B-9DBF-CBCAED2D5B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2415398" cy="552091"/>
          </a:xfrm>
          <a:prstGeom prst="rect">
            <a:avLst/>
          </a:prstGeom>
        </p:spPr>
      </p:pic>
      <p:sp>
        <p:nvSpPr>
          <p:cNvPr id="24" name="Title 1">
            <a:extLst>
              <a:ext uri="{FF2B5EF4-FFF2-40B4-BE49-F238E27FC236}">
                <a16:creationId xmlns:a16="http://schemas.microsoft.com/office/drawing/2014/main" id="{1F7EC456-7614-4793-B62D-D0ECA68F6461}"/>
              </a:ext>
            </a:extLst>
          </p:cNvPr>
          <p:cNvSpPr txBox="1">
            <a:spLocks/>
          </p:cNvSpPr>
          <p:nvPr/>
        </p:nvSpPr>
        <p:spPr>
          <a:xfrm>
            <a:off x="628650" y="356748"/>
            <a:ext cx="7886700" cy="10696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Recursive Feature Elimination</a:t>
            </a:r>
          </a:p>
        </p:txBody>
      </p:sp>
      <p:sp>
        <p:nvSpPr>
          <p:cNvPr id="6" name="TextBox 5">
            <a:extLst>
              <a:ext uri="{FF2B5EF4-FFF2-40B4-BE49-F238E27FC236}">
                <a16:creationId xmlns:a16="http://schemas.microsoft.com/office/drawing/2014/main" id="{3A984CF1-0C6D-4BA5-B447-B59A13791656}"/>
              </a:ext>
            </a:extLst>
          </p:cNvPr>
          <p:cNvSpPr txBox="1"/>
          <p:nvPr/>
        </p:nvSpPr>
        <p:spPr>
          <a:xfrm>
            <a:off x="178368" y="5782021"/>
            <a:ext cx="8787263" cy="1015663"/>
          </a:xfrm>
          <a:prstGeom prst="rect">
            <a:avLst/>
          </a:prstGeom>
          <a:noFill/>
        </p:spPr>
        <p:txBody>
          <a:bodyPr wrap="square" rtlCol="0">
            <a:spAutoFit/>
          </a:bodyPr>
          <a:lstStyle/>
          <a:p>
            <a:r>
              <a:rPr lang="en-US" sz="3000" dirty="0"/>
              <a:t>Eliminate least important features to find optimum without multi-model comparisons</a:t>
            </a:r>
          </a:p>
        </p:txBody>
      </p:sp>
      <p:pic>
        <p:nvPicPr>
          <p:cNvPr id="9" name="Picture 8">
            <a:extLst>
              <a:ext uri="{FF2B5EF4-FFF2-40B4-BE49-F238E27FC236}">
                <a16:creationId xmlns:a16="http://schemas.microsoft.com/office/drawing/2014/main" id="{F3086DA2-5976-46B6-A4C1-1ECFB66972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68" b="1731"/>
          <a:stretch/>
        </p:blipFill>
        <p:spPr>
          <a:xfrm>
            <a:off x="1041266" y="1200150"/>
            <a:ext cx="6470917" cy="4581526"/>
          </a:xfrm>
          <a:prstGeom prst="rect">
            <a:avLst/>
          </a:prstGeom>
        </p:spPr>
      </p:pic>
    </p:spTree>
    <p:extLst>
      <p:ext uri="{BB962C8B-B14F-4D97-AF65-F5344CB8AC3E}">
        <p14:creationId xmlns:p14="http://schemas.microsoft.com/office/powerpoint/2010/main" val="32665008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A85225F4-B101-4E7B-9DBF-CBCAED2D5B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2415398" cy="552091"/>
          </a:xfrm>
          <a:prstGeom prst="rect">
            <a:avLst/>
          </a:prstGeom>
        </p:spPr>
      </p:pic>
      <p:sp>
        <p:nvSpPr>
          <p:cNvPr id="24" name="Title 1">
            <a:extLst>
              <a:ext uri="{FF2B5EF4-FFF2-40B4-BE49-F238E27FC236}">
                <a16:creationId xmlns:a16="http://schemas.microsoft.com/office/drawing/2014/main" id="{1F7EC456-7614-4793-B62D-D0ECA68F6461}"/>
              </a:ext>
            </a:extLst>
          </p:cNvPr>
          <p:cNvSpPr txBox="1">
            <a:spLocks/>
          </p:cNvSpPr>
          <p:nvPr/>
        </p:nvSpPr>
        <p:spPr>
          <a:xfrm>
            <a:off x="628650" y="356748"/>
            <a:ext cx="7886700" cy="10696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Bayesian Framework</a:t>
            </a:r>
          </a:p>
        </p:txBody>
      </p:sp>
      <p:sp>
        <p:nvSpPr>
          <p:cNvPr id="6" name="TextBox 5">
            <a:extLst>
              <a:ext uri="{FF2B5EF4-FFF2-40B4-BE49-F238E27FC236}">
                <a16:creationId xmlns:a16="http://schemas.microsoft.com/office/drawing/2014/main" id="{3A984CF1-0C6D-4BA5-B447-B59A13791656}"/>
              </a:ext>
            </a:extLst>
          </p:cNvPr>
          <p:cNvSpPr txBox="1"/>
          <p:nvPr/>
        </p:nvSpPr>
        <p:spPr>
          <a:xfrm>
            <a:off x="178368" y="5620096"/>
            <a:ext cx="8787263" cy="1077218"/>
          </a:xfrm>
          <a:prstGeom prst="rect">
            <a:avLst/>
          </a:prstGeom>
          <a:noFill/>
        </p:spPr>
        <p:txBody>
          <a:bodyPr wrap="square" rtlCol="0">
            <a:spAutoFit/>
          </a:bodyPr>
          <a:lstStyle/>
          <a:p>
            <a:r>
              <a:rPr lang="en-US" sz="3200" dirty="0"/>
              <a:t>Tune species- and response-specific models without assuming similar data structures</a:t>
            </a:r>
          </a:p>
        </p:txBody>
      </p:sp>
      <p:pic>
        <p:nvPicPr>
          <p:cNvPr id="3" name="Picture 2">
            <a:extLst>
              <a:ext uri="{FF2B5EF4-FFF2-40B4-BE49-F238E27FC236}">
                <a16:creationId xmlns:a16="http://schemas.microsoft.com/office/drawing/2014/main" id="{583DCC4F-2A01-4E12-B0D1-A30631352E8F}"/>
              </a:ext>
            </a:extLst>
          </p:cNvPr>
          <p:cNvPicPr>
            <a:picLocks noChangeAspect="1"/>
          </p:cNvPicPr>
          <p:nvPr/>
        </p:nvPicPr>
        <p:blipFill rotWithShape="1">
          <a:blip r:embed="rId3">
            <a:extLst>
              <a:ext uri="{28A0092B-C50C-407E-A947-70E740481C1C}">
                <a14:useLocalDpi xmlns:a14="http://schemas.microsoft.com/office/drawing/2010/main" val="0"/>
              </a:ext>
            </a:extLst>
          </a:blip>
          <a:srcRect l="5330" t="5678" r="8922" b="2549"/>
          <a:stretch/>
        </p:blipFill>
        <p:spPr>
          <a:xfrm>
            <a:off x="1917131" y="1619249"/>
            <a:ext cx="7048500" cy="3771901"/>
          </a:xfrm>
          <a:prstGeom prst="rect">
            <a:avLst/>
          </a:prstGeom>
        </p:spPr>
      </p:pic>
      <p:sp>
        <p:nvSpPr>
          <p:cNvPr id="8" name="TextBox 7">
            <a:extLst>
              <a:ext uri="{FF2B5EF4-FFF2-40B4-BE49-F238E27FC236}">
                <a16:creationId xmlns:a16="http://schemas.microsoft.com/office/drawing/2014/main" id="{E0E91F00-3A6C-40D6-B561-9EFAC02DC7A8}"/>
              </a:ext>
            </a:extLst>
          </p:cNvPr>
          <p:cNvSpPr txBox="1"/>
          <p:nvPr/>
        </p:nvSpPr>
        <p:spPr>
          <a:xfrm>
            <a:off x="76200" y="2817517"/>
            <a:ext cx="1840931" cy="1200329"/>
          </a:xfrm>
          <a:prstGeom prst="rect">
            <a:avLst/>
          </a:prstGeom>
          <a:noFill/>
        </p:spPr>
        <p:txBody>
          <a:bodyPr wrap="square" rtlCol="0">
            <a:spAutoFit/>
          </a:bodyPr>
          <a:lstStyle/>
          <a:p>
            <a:r>
              <a:rPr lang="en-US" sz="2400" dirty="0"/>
              <a:t>Gaussian process generates [x]</a:t>
            </a:r>
          </a:p>
        </p:txBody>
      </p:sp>
    </p:spTree>
    <p:extLst>
      <p:ext uri="{BB962C8B-B14F-4D97-AF65-F5344CB8AC3E}">
        <p14:creationId xmlns:p14="http://schemas.microsoft.com/office/powerpoint/2010/main" val="10328048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A85225F4-B101-4E7B-9DBF-CBCAED2D5B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2415398" cy="552091"/>
          </a:xfrm>
          <a:prstGeom prst="rect">
            <a:avLst/>
          </a:prstGeom>
        </p:spPr>
      </p:pic>
      <p:sp>
        <p:nvSpPr>
          <p:cNvPr id="24" name="Title 1">
            <a:extLst>
              <a:ext uri="{FF2B5EF4-FFF2-40B4-BE49-F238E27FC236}">
                <a16:creationId xmlns:a16="http://schemas.microsoft.com/office/drawing/2014/main" id="{1F7EC456-7614-4793-B62D-D0ECA68F6461}"/>
              </a:ext>
            </a:extLst>
          </p:cNvPr>
          <p:cNvSpPr txBox="1">
            <a:spLocks/>
          </p:cNvSpPr>
          <p:nvPr/>
        </p:nvSpPr>
        <p:spPr>
          <a:xfrm>
            <a:off x="628650" y="356748"/>
            <a:ext cx="7886700" cy="10696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Stochastic Gradient Boosting</a:t>
            </a:r>
          </a:p>
        </p:txBody>
      </p:sp>
      <p:graphicFrame>
        <p:nvGraphicFramePr>
          <p:cNvPr id="6" name="Chart 5">
            <a:extLst>
              <a:ext uri="{FF2B5EF4-FFF2-40B4-BE49-F238E27FC236}">
                <a16:creationId xmlns:a16="http://schemas.microsoft.com/office/drawing/2014/main" id="{2136B69B-3507-4D8A-BDA0-FDF4E08F3506}"/>
              </a:ext>
            </a:extLst>
          </p:cNvPr>
          <p:cNvGraphicFramePr/>
          <p:nvPr>
            <p:extLst/>
          </p:nvPr>
        </p:nvGraphicFramePr>
        <p:xfrm>
          <a:off x="464651" y="1316242"/>
          <a:ext cx="8128000" cy="5418667"/>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Connector 6">
            <a:extLst>
              <a:ext uri="{FF2B5EF4-FFF2-40B4-BE49-F238E27FC236}">
                <a16:creationId xmlns:a16="http://schemas.microsoft.com/office/drawing/2014/main" id="{A27E7849-6B78-48FD-9E49-E5111BC47119}"/>
              </a:ext>
            </a:extLst>
          </p:cNvPr>
          <p:cNvCxnSpPr>
            <a:cxnSpLocks/>
          </p:cNvCxnSpPr>
          <p:nvPr/>
        </p:nvCxnSpPr>
        <p:spPr>
          <a:xfrm>
            <a:off x="2828925" y="4953000"/>
            <a:ext cx="4433711"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B42251-3F35-46ED-8FDB-5C59B3EDA26F}"/>
              </a:ext>
            </a:extLst>
          </p:cNvPr>
          <p:cNvCxnSpPr>
            <a:cxnSpLocks/>
          </p:cNvCxnSpPr>
          <p:nvPr/>
        </p:nvCxnSpPr>
        <p:spPr>
          <a:xfrm>
            <a:off x="2828925" y="1857375"/>
            <a:ext cx="0" cy="4187472"/>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2840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58E0E1-21C8-4AE3-B686-5FCD76AE7667}"/>
              </a:ext>
            </a:extLst>
          </p:cNvPr>
          <p:cNvPicPr>
            <a:picLocks noChangeAspect="1"/>
          </p:cNvPicPr>
          <p:nvPr/>
        </p:nvPicPr>
        <p:blipFill rotWithShape="1">
          <a:blip r:embed="rId3">
            <a:extLst>
              <a:ext uri="{28A0092B-C50C-407E-A947-70E740481C1C}">
                <a14:useLocalDpi xmlns:a14="http://schemas.microsoft.com/office/drawing/2010/main" val="0"/>
              </a:ext>
            </a:extLst>
          </a:blip>
          <a:srcRect l="20423" r="4576"/>
          <a:stretch/>
        </p:blipFill>
        <p:spPr>
          <a:xfrm>
            <a:off x="0" y="-28024"/>
            <a:ext cx="9144000" cy="6858000"/>
          </a:xfrm>
          <a:prstGeom prst="rect">
            <a:avLst/>
          </a:prstGeom>
        </p:spPr>
      </p:pic>
      <p:sp>
        <p:nvSpPr>
          <p:cNvPr id="6" name="TextBox 5">
            <a:extLst>
              <a:ext uri="{FF2B5EF4-FFF2-40B4-BE49-F238E27FC236}">
                <a16:creationId xmlns:a16="http://schemas.microsoft.com/office/drawing/2014/main" id="{22B330B8-C136-46B0-990A-042B75C2C698}"/>
              </a:ext>
            </a:extLst>
          </p:cNvPr>
          <p:cNvSpPr txBox="1"/>
          <p:nvPr/>
        </p:nvSpPr>
        <p:spPr>
          <a:xfrm>
            <a:off x="110836" y="138545"/>
            <a:ext cx="8936181" cy="707886"/>
          </a:xfrm>
          <a:prstGeom prst="rect">
            <a:avLst/>
          </a:prstGeom>
          <a:noFill/>
        </p:spPr>
        <p:txBody>
          <a:bodyPr wrap="square" rtlCol="0">
            <a:spAutoFit/>
          </a:bodyPr>
          <a:lstStyle/>
          <a:p>
            <a:pPr algn="r"/>
            <a:r>
              <a:rPr lang="en-US" sz="4000" dirty="0">
                <a:solidFill>
                  <a:schemeClr val="bg1"/>
                </a:solidFill>
              </a:rPr>
              <a:t>How do we SYNTHESIZE existing data to</a:t>
            </a:r>
          </a:p>
        </p:txBody>
      </p:sp>
      <p:sp>
        <p:nvSpPr>
          <p:cNvPr id="7" name="TextBox 6">
            <a:extLst>
              <a:ext uri="{FF2B5EF4-FFF2-40B4-BE49-F238E27FC236}">
                <a16:creationId xmlns:a16="http://schemas.microsoft.com/office/drawing/2014/main" id="{42A8A0DC-6A95-4651-856F-067C0B93372C}"/>
              </a:ext>
            </a:extLst>
          </p:cNvPr>
          <p:cNvSpPr txBox="1"/>
          <p:nvPr/>
        </p:nvSpPr>
        <p:spPr>
          <a:xfrm>
            <a:off x="4784437" y="744835"/>
            <a:ext cx="4262580" cy="1323439"/>
          </a:xfrm>
          <a:prstGeom prst="rect">
            <a:avLst/>
          </a:prstGeom>
          <a:noFill/>
        </p:spPr>
        <p:txBody>
          <a:bodyPr wrap="square" rtlCol="0">
            <a:spAutoFit/>
          </a:bodyPr>
          <a:lstStyle/>
          <a:p>
            <a:r>
              <a:rPr lang="en-US" sz="4000" dirty="0">
                <a:solidFill>
                  <a:schemeClr val="bg1"/>
                </a:solidFill>
              </a:rPr>
              <a:t>describe terrestrial</a:t>
            </a:r>
          </a:p>
          <a:p>
            <a:r>
              <a:rPr lang="en-US" sz="4000" dirty="0">
                <a:solidFill>
                  <a:schemeClr val="bg1"/>
                </a:solidFill>
              </a:rPr>
              <a:t>vegetation?</a:t>
            </a:r>
            <a:endParaRPr lang="en-US" sz="4000" dirty="0"/>
          </a:p>
        </p:txBody>
      </p:sp>
    </p:spTree>
    <p:extLst>
      <p:ext uri="{BB962C8B-B14F-4D97-AF65-F5344CB8AC3E}">
        <p14:creationId xmlns:p14="http://schemas.microsoft.com/office/powerpoint/2010/main" val="40157401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A85225F4-B101-4E7B-9DBF-CBCAED2D5B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2415398" cy="552091"/>
          </a:xfrm>
          <a:prstGeom prst="rect">
            <a:avLst/>
          </a:prstGeom>
        </p:spPr>
      </p:pic>
      <p:sp>
        <p:nvSpPr>
          <p:cNvPr id="24" name="Title 1">
            <a:extLst>
              <a:ext uri="{FF2B5EF4-FFF2-40B4-BE49-F238E27FC236}">
                <a16:creationId xmlns:a16="http://schemas.microsoft.com/office/drawing/2014/main" id="{1F7EC456-7614-4793-B62D-D0ECA68F6461}"/>
              </a:ext>
            </a:extLst>
          </p:cNvPr>
          <p:cNvSpPr txBox="1">
            <a:spLocks/>
          </p:cNvSpPr>
          <p:nvPr/>
        </p:nvSpPr>
        <p:spPr>
          <a:xfrm>
            <a:off x="628650" y="356748"/>
            <a:ext cx="7886700" cy="10696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Foliar Cover Results</a:t>
            </a:r>
          </a:p>
        </p:txBody>
      </p:sp>
      <p:pic>
        <p:nvPicPr>
          <p:cNvPr id="3" name="Picture 2">
            <a:extLst>
              <a:ext uri="{FF2B5EF4-FFF2-40B4-BE49-F238E27FC236}">
                <a16:creationId xmlns:a16="http://schemas.microsoft.com/office/drawing/2014/main" id="{272302FD-BF36-4662-AFF1-1897464738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04" r="5388" b="33449"/>
          <a:stretch/>
        </p:blipFill>
        <p:spPr>
          <a:xfrm>
            <a:off x="154103" y="1343024"/>
            <a:ext cx="5656147" cy="5286375"/>
          </a:xfrm>
          <a:prstGeom prst="rect">
            <a:avLst/>
          </a:prstGeom>
        </p:spPr>
      </p:pic>
      <p:pic>
        <p:nvPicPr>
          <p:cNvPr id="6" name="Picture 5">
            <a:extLst>
              <a:ext uri="{FF2B5EF4-FFF2-40B4-BE49-F238E27FC236}">
                <a16:creationId xmlns:a16="http://schemas.microsoft.com/office/drawing/2014/main" id="{55FC9272-61EB-4151-985D-2EB36A1AE8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82" t="66667" r="55729"/>
          <a:stretch/>
        </p:blipFill>
        <p:spPr>
          <a:xfrm>
            <a:off x="6399097" y="1314450"/>
            <a:ext cx="2515871" cy="2695576"/>
          </a:xfrm>
          <a:prstGeom prst="rect">
            <a:avLst/>
          </a:prstGeom>
        </p:spPr>
      </p:pic>
      <p:pic>
        <p:nvPicPr>
          <p:cNvPr id="12" name="Picture 11">
            <a:extLst>
              <a:ext uri="{FF2B5EF4-FFF2-40B4-BE49-F238E27FC236}">
                <a16:creationId xmlns:a16="http://schemas.microsoft.com/office/drawing/2014/main" id="{175066BD-C8DF-4ADC-9924-4C8EDE5C5C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515" t="67083" r="5821"/>
          <a:stretch/>
        </p:blipFill>
        <p:spPr>
          <a:xfrm>
            <a:off x="6399097" y="4038601"/>
            <a:ext cx="2515871" cy="2609848"/>
          </a:xfrm>
          <a:prstGeom prst="rect">
            <a:avLst/>
          </a:prstGeom>
        </p:spPr>
      </p:pic>
    </p:spTree>
    <p:extLst>
      <p:ext uri="{BB962C8B-B14F-4D97-AF65-F5344CB8AC3E}">
        <p14:creationId xmlns:p14="http://schemas.microsoft.com/office/powerpoint/2010/main" val="2155102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F7BB2-B5F0-4EA9-BC28-010CD43DB2DE}"/>
              </a:ext>
            </a:extLst>
          </p:cNvPr>
          <p:cNvSpPr>
            <a:spLocks noGrp="1"/>
          </p:cNvSpPr>
          <p:nvPr>
            <p:ph type="title"/>
          </p:nvPr>
        </p:nvSpPr>
        <p:spPr>
          <a:xfrm>
            <a:off x="628650" y="356748"/>
            <a:ext cx="7886700" cy="1069676"/>
          </a:xfrm>
        </p:spPr>
        <p:txBody>
          <a:bodyPr/>
          <a:lstStyle/>
          <a:p>
            <a:pPr algn="ctr"/>
            <a:r>
              <a:rPr lang="en-US" dirty="0"/>
              <a:t>Discrete Type Mapping</a:t>
            </a:r>
          </a:p>
        </p:txBody>
      </p:sp>
      <p:pic>
        <p:nvPicPr>
          <p:cNvPr id="4" name="Picture 3">
            <a:extLst>
              <a:ext uri="{FF2B5EF4-FFF2-40B4-BE49-F238E27FC236}">
                <a16:creationId xmlns:a16="http://schemas.microsoft.com/office/drawing/2014/main" id="{994B1773-5A5C-4983-8066-5FF0949901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2415398" cy="552091"/>
          </a:xfrm>
          <a:prstGeom prst="rect">
            <a:avLst/>
          </a:prstGeom>
        </p:spPr>
      </p:pic>
      <p:pic>
        <p:nvPicPr>
          <p:cNvPr id="5" name="Picture 4">
            <a:extLst>
              <a:ext uri="{FF2B5EF4-FFF2-40B4-BE49-F238E27FC236}">
                <a16:creationId xmlns:a16="http://schemas.microsoft.com/office/drawing/2014/main" id="{7F04648B-2A68-47C4-92C6-0859D26FA11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25" t="515" r="625" b="1295"/>
          <a:stretch/>
        </p:blipFill>
        <p:spPr>
          <a:xfrm>
            <a:off x="1030941" y="1292599"/>
            <a:ext cx="7082118" cy="5441576"/>
          </a:xfrm>
          <a:prstGeom prst="rect">
            <a:avLst/>
          </a:prstGeom>
        </p:spPr>
      </p:pic>
      <p:sp>
        <p:nvSpPr>
          <p:cNvPr id="11" name="Rectangle 10">
            <a:extLst>
              <a:ext uri="{FF2B5EF4-FFF2-40B4-BE49-F238E27FC236}">
                <a16:creationId xmlns:a16="http://schemas.microsoft.com/office/drawing/2014/main" id="{B7D0A6BE-052E-466E-8094-6F18E27697A6}"/>
              </a:ext>
            </a:extLst>
          </p:cNvPr>
          <p:cNvSpPr/>
          <p:nvPr/>
        </p:nvSpPr>
        <p:spPr>
          <a:xfrm>
            <a:off x="4831976" y="2449046"/>
            <a:ext cx="197224" cy="17032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25400">
                <a:solidFill>
                  <a:srgbClr val="FF0000"/>
                </a:solidFill>
              </a:ln>
              <a:noFill/>
            </a:endParaRPr>
          </a:p>
        </p:txBody>
      </p:sp>
      <p:cxnSp>
        <p:nvCxnSpPr>
          <p:cNvPr id="13" name="Straight Connector 12">
            <a:extLst>
              <a:ext uri="{FF2B5EF4-FFF2-40B4-BE49-F238E27FC236}">
                <a16:creationId xmlns:a16="http://schemas.microsoft.com/office/drawing/2014/main" id="{7B480309-111E-4CF7-9F6F-5459A95427F1}"/>
              </a:ext>
            </a:extLst>
          </p:cNvPr>
          <p:cNvCxnSpPr>
            <a:cxnSpLocks/>
          </p:cNvCxnSpPr>
          <p:nvPr/>
        </p:nvCxnSpPr>
        <p:spPr>
          <a:xfrm flipH="1">
            <a:off x="628650" y="2619375"/>
            <a:ext cx="4203326" cy="100445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C554922-9167-4491-9A3B-AF36AFF948F2}"/>
              </a:ext>
            </a:extLst>
          </p:cNvPr>
          <p:cNvCxnSpPr>
            <a:cxnSpLocks/>
          </p:cNvCxnSpPr>
          <p:nvPr/>
        </p:nvCxnSpPr>
        <p:spPr>
          <a:xfrm flipH="1">
            <a:off x="4623303" y="2619375"/>
            <a:ext cx="405897" cy="103813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C346110-2FC4-4012-AAAA-FA40489111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650" y="3623829"/>
            <a:ext cx="4025154" cy="3110346"/>
          </a:xfrm>
          <a:prstGeom prst="rect">
            <a:avLst/>
          </a:prstGeom>
        </p:spPr>
      </p:pic>
      <p:sp>
        <p:nvSpPr>
          <p:cNvPr id="22" name="Rectangle 21">
            <a:extLst>
              <a:ext uri="{FF2B5EF4-FFF2-40B4-BE49-F238E27FC236}">
                <a16:creationId xmlns:a16="http://schemas.microsoft.com/office/drawing/2014/main" id="{BDEE4EED-8B93-473F-9E1C-EBF9603533DC}"/>
              </a:ext>
            </a:extLst>
          </p:cNvPr>
          <p:cNvSpPr/>
          <p:nvPr/>
        </p:nvSpPr>
        <p:spPr>
          <a:xfrm>
            <a:off x="4733925" y="3623829"/>
            <a:ext cx="4410075" cy="323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C122F93-9543-421C-A670-3E8A768CE454}"/>
              </a:ext>
            </a:extLst>
          </p:cNvPr>
          <p:cNvSpPr txBox="1"/>
          <p:nvPr/>
        </p:nvSpPr>
        <p:spPr>
          <a:xfrm>
            <a:off x="4733925" y="4801787"/>
            <a:ext cx="4231706" cy="1477328"/>
          </a:xfrm>
          <a:prstGeom prst="rect">
            <a:avLst/>
          </a:prstGeom>
          <a:noFill/>
        </p:spPr>
        <p:txBody>
          <a:bodyPr wrap="square" rtlCol="0">
            <a:spAutoFit/>
          </a:bodyPr>
          <a:lstStyle/>
          <a:p>
            <a:pPr marL="514350" indent="-514350">
              <a:buAutoNum type="alphaUcPeriod"/>
            </a:pPr>
            <a:r>
              <a:rPr lang="en-US" sz="3000" dirty="0"/>
              <a:t>Deterministic clusters</a:t>
            </a:r>
          </a:p>
          <a:p>
            <a:pPr marL="514350" indent="-514350">
              <a:buAutoNum type="alphaUcPeriod"/>
            </a:pPr>
            <a:r>
              <a:rPr lang="en-US" sz="3000" dirty="0"/>
              <a:t>No internal structure</a:t>
            </a:r>
          </a:p>
          <a:p>
            <a:pPr marL="514350" indent="-514350">
              <a:buAutoNum type="alphaUcPeriod"/>
            </a:pPr>
            <a:r>
              <a:rPr lang="en-US" sz="3000" dirty="0"/>
              <a:t>Abrupt discontinuities</a:t>
            </a:r>
          </a:p>
        </p:txBody>
      </p:sp>
      <p:sp>
        <p:nvSpPr>
          <p:cNvPr id="24" name="TextBox 23">
            <a:extLst>
              <a:ext uri="{FF2B5EF4-FFF2-40B4-BE49-F238E27FC236}">
                <a16:creationId xmlns:a16="http://schemas.microsoft.com/office/drawing/2014/main" id="{39FE76F9-0576-456B-B1AC-CABF88DBEF37}"/>
              </a:ext>
            </a:extLst>
          </p:cNvPr>
          <p:cNvSpPr txBox="1"/>
          <p:nvPr/>
        </p:nvSpPr>
        <p:spPr>
          <a:xfrm>
            <a:off x="4733925" y="3695819"/>
            <a:ext cx="4311827" cy="1015663"/>
          </a:xfrm>
          <a:prstGeom prst="rect">
            <a:avLst/>
          </a:prstGeom>
          <a:noFill/>
        </p:spPr>
        <p:txBody>
          <a:bodyPr wrap="square" rtlCol="0">
            <a:spAutoFit/>
          </a:bodyPr>
          <a:lstStyle/>
          <a:p>
            <a:r>
              <a:rPr lang="en-US" sz="3000" dirty="0"/>
              <a:t>Disadvantage of non-overlapping discrete types</a:t>
            </a:r>
          </a:p>
        </p:txBody>
      </p:sp>
    </p:spTree>
    <p:extLst>
      <p:ext uri="{BB962C8B-B14F-4D97-AF65-F5344CB8AC3E}">
        <p14:creationId xmlns:p14="http://schemas.microsoft.com/office/powerpoint/2010/main" val="1005400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FFD94B4-8463-44C4-848B-50AE7AB8EA65}"/>
              </a:ext>
            </a:extLst>
          </p:cNvPr>
          <p:cNvPicPr>
            <a:picLocks noChangeAspect="1"/>
          </p:cNvPicPr>
          <p:nvPr/>
        </p:nvPicPr>
        <p:blipFill rotWithShape="1">
          <a:blip r:embed="rId3">
            <a:extLst>
              <a:ext uri="{28A0092B-C50C-407E-A947-70E740481C1C}">
                <a14:useLocalDpi xmlns:a14="http://schemas.microsoft.com/office/drawing/2010/main" val="0"/>
              </a:ext>
            </a:extLst>
          </a:blip>
          <a:srcRect l="6316" r="6316" b="12632"/>
          <a:stretch/>
        </p:blipFill>
        <p:spPr>
          <a:xfrm>
            <a:off x="0" y="-1"/>
            <a:ext cx="9144000" cy="6858000"/>
          </a:xfrm>
          <a:prstGeom prst="rect">
            <a:avLst/>
          </a:prstGeom>
        </p:spPr>
      </p:pic>
      <p:pic>
        <p:nvPicPr>
          <p:cNvPr id="4" name="Picture 3">
            <a:extLst>
              <a:ext uri="{FF2B5EF4-FFF2-40B4-BE49-F238E27FC236}">
                <a16:creationId xmlns:a16="http://schemas.microsoft.com/office/drawing/2014/main" id="{994B1773-5A5C-4983-8066-5FF0949901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2415398" cy="552091"/>
          </a:xfrm>
          <a:prstGeom prst="rect">
            <a:avLst/>
          </a:prstGeom>
        </p:spPr>
      </p:pic>
      <p:sp>
        <p:nvSpPr>
          <p:cNvPr id="5" name="Title 1">
            <a:extLst>
              <a:ext uri="{FF2B5EF4-FFF2-40B4-BE49-F238E27FC236}">
                <a16:creationId xmlns:a16="http://schemas.microsoft.com/office/drawing/2014/main" id="{2AF74B39-974F-4448-A2A3-7E4417115002}"/>
              </a:ext>
            </a:extLst>
          </p:cNvPr>
          <p:cNvSpPr txBox="1">
            <a:spLocks/>
          </p:cNvSpPr>
          <p:nvPr/>
        </p:nvSpPr>
        <p:spPr>
          <a:xfrm>
            <a:off x="0" y="562176"/>
            <a:ext cx="9144000" cy="864247"/>
          </a:xfrm>
          <a:prstGeom prst="rect">
            <a:avLst/>
          </a:prstGeom>
          <a:solidFill>
            <a:schemeClr val="bg1">
              <a:alpha val="7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Niche-based Mapping</a:t>
            </a:r>
          </a:p>
        </p:txBody>
      </p:sp>
      <p:sp>
        <p:nvSpPr>
          <p:cNvPr id="7" name="Rectangle 6">
            <a:extLst>
              <a:ext uri="{FF2B5EF4-FFF2-40B4-BE49-F238E27FC236}">
                <a16:creationId xmlns:a16="http://schemas.microsoft.com/office/drawing/2014/main" id="{588BC9AB-815D-4ABE-8F24-5A697FA3ADE3}"/>
              </a:ext>
            </a:extLst>
          </p:cNvPr>
          <p:cNvSpPr/>
          <p:nvPr/>
        </p:nvSpPr>
        <p:spPr>
          <a:xfrm>
            <a:off x="88797" y="4030689"/>
            <a:ext cx="4123692" cy="1720516"/>
          </a:xfrm>
          <a:prstGeom prst="rect">
            <a:avLst/>
          </a:prstGeom>
          <a:solidFill>
            <a:schemeClr val="tx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t>Individualistic responses form plant communities</a:t>
            </a:r>
          </a:p>
        </p:txBody>
      </p:sp>
      <p:sp>
        <p:nvSpPr>
          <p:cNvPr id="8" name="Rectangle 7">
            <a:extLst>
              <a:ext uri="{FF2B5EF4-FFF2-40B4-BE49-F238E27FC236}">
                <a16:creationId xmlns:a16="http://schemas.microsoft.com/office/drawing/2014/main" id="{4D9440F3-CC66-47E0-A919-2C8C2D2E039F}"/>
              </a:ext>
            </a:extLst>
          </p:cNvPr>
          <p:cNvSpPr/>
          <p:nvPr/>
        </p:nvSpPr>
        <p:spPr>
          <a:xfrm>
            <a:off x="4616398" y="4030689"/>
            <a:ext cx="4123692" cy="2217094"/>
          </a:xfrm>
          <a:prstGeom prst="rect">
            <a:avLst/>
          </a:prstGeom>
          <a:solidFill>
            <a:schemeClr val="tx1">
              <a:lumMod val="95000"/>
              <a:lumOff val="5000"/>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t>Species spatial patterns driven by environmental and biotic gradients in niche-space</a:t>
            </a:r>
          </a:p>
        </p:txBody>
      </p:sp>
      <p:sp>
        <p:nvSpPr>
          <p:cNvPr id="9" name="TextBox 8">
            <a:extLst>
              <a:ext uri="{FF2B5EF4-FFF2-40B4-BE49-F238E27FC236}">
                <a16:creationId xmlns:a16="http://schemas.microsoft.com/office/drawing/2014/main" id="{786B5A49-1645-433F-AAD8-CD958F32CDA1}"/>
              </a:ext>
            </a:extLst>
          </p:cNvPr>
          <p:cNvSpPr txBox="1"/>
          <p:nvPr/>
        </p:nvSpPr>
        <p:spPr>
          <a:xfrm>
            <a:off x="88797" y="3550242"/>
            <a:ext cx="4123693" cy="477054"/>
          </a:xfrm>
          <a:prstGeom prst="rect">
            <a:avLst/>
          </a:prstGeom>
          <a:solidFill>
            <a:schemeClr val="bg1">
              <a:alpha val="70000"/>
            </a:schemeClr>
          </a:solidFill>
        </p:spPr>
        <p:txBody>
          <a:bodyPr wrap="none" rtlCol="0">
            <a:spAutoFit/>
          </a:bodyPr>
          <a:lstStyle/>
          <a:p>
            <a:r>
              <a:rPr lang="en-US" sz="2500" dirty="0"/>
              <a:t>Gleason 1926, Whittaker 1967</a:t>
            </a:r>
          </a:p>
        </p:txBody>
      </p:sp>
      <p:cxnSp>
        <p:nvCxnSpPr>
          <p:cNvPr id="12" name="Straight Arrow Connector 11">
            <a:extLst>
              <a:ext uri="{FF2B5EF4-FFF2-40B4-BE49-F238E27FC236}">
                <a16:creationId xmlns:a16="http://schemas.microsoft.com/office/drawing/2014/main" id="{0BC7C497-0E99-4B1F-B245-CA104ADF2563}"/>
              </a:ext>
            </a:extLst>
          </p:cNvPr>
          <p:cNvCxnSpPr>
            <a:cxnSpLocks/>
            <a:stCxn id="7" idx="2"/>
          </p:cNvCxnSpPr>
          <p:nvPr/>
        </p:nvCxnSpPr>
        <p:spPr>
          <a:xfrm>
            <a:off x="2150643" y="5751205"/>
            <a:ext cx="1049756" cy="8758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9DCB90B-6ED5-4651-A12A-EF4762598FA2}"/>
              </a:ext>
            </a:extLst>
          </p:cNvPr>
          <p:cNvCxnSpPr>
            <a:cxnSpLocks/>
            <a:stCxn id="8" idx="2"/>
          </p:cNvCxnSpPr>
          <p:nvPr/>
        </p:nvCxnSpPr>
        <p:spPr>
          <a:xfrm flipH="1">
            <a:off x="5767106" y="6247783"/>
            <a:ext cx="911138" cy="3792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B5221BF-30A5-427E-B8B0-75F12811A9E6}"/>
              </a:ext>
            </a:extLst>
          </p:cNvPr>
          <p:cNvSpPr txBox="1"/>
          <p:nvPr/>
        </p:nvSpPr>
        <p:spPr>
          <a:xfrm>
            <a:off x="4616396" y="3561184"/>
            <a:ext cx="4123693" cy="477054"/>
          </a:xfrm>
          <a:prstGeom prst="rect">
            <a:avLst/>
          </a:prstGeom>
          <a:solidFill>
            <a:schemeClr val="bg1">
              <a:alpha val="70000"/>
            </a:schemeClr>
          </a:solidFill>
        </p:spPr>
        <p:txBody>
          <a:bodyPr wrap="square" rtlCol="0">
            <a:spAutoFit/>
          </a:bodyPr>
          <a:lstStyle/>
          <a:p>
            <a:pPr algn="ctr"/>
            <a:r>
              <a:rPr lang="en-US" sz="2500" dirty="0"/>
              <a:t>Hutchinson 1957</a:t>
            </a:r>
          </a:p>
        </p:txBody>
      </p:sp>
      <p:cxnSp>
        <p:nvCxnSpPr>
          <p:cNvPr id="25" name="Straight Arrow Connector 24">
            <a:extLst>
              <a:ext uri="{FF2B5EF4-FFF2-40B4-BE49-F238E27FC236}">
                <a16:creationId xmlns:a16="http://schemas.microsoft.com/office/drawing/2014/main" id="{4DEE9942-C653-4A76-AC64-35B879DDA752}"/>
              </a:ext>
            </a:extLst>
          </p:cNvPr>
          <p:cNvCxnSpPr>
            <a:cxnSpLocks/>
          </p:cNvCxnSpPr>
          <p:nvPr/>
        </p:nvCxnSpPr>
        <p:spPr>
          <a:xfrm flipV="1">
            <a:off x="3690746" y="2791326"/>
            <a:ext cx="1482833" cy="718766"/>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912D4B1-F608-4495-B413-D3DE2F96E5E5}"/>
              </a:ext>
            </a:extLst>
          </p:cNvPr>
          <p:cNvCxnSpPr>
            <a:cxnSpLocks/>
          </p:cNvCxnSpPr>
          <p:nvPr/>
        </p:nvCxnSpPr>
        <p:spPr>
          <a:xfrm flipH="1" flipV="1">
            <a:off x="5606716" y="2791326"/>
            <a:ext cx="1071527" cy="746884"/>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6997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4B1773-5A5C-4983-8066-5FF0949901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2415398" cy="552091"/>
          </a:xfrm>
          <a:prstGeom prst="rect">
            <a:avLst/>
          </a:prstGeom>
        </p:spPr>
      </p:pic>
      <p:sp>
        <p:nvSpPr>
          <p:cNvPr id="5" name="Title 1">
            <a:extLst>
              <a:ext uri="{FF2B5EF4-FFF2-40B4-BE49-F238E27FC236}">
                <a16:creationId xmlns:a16="http://schemas.microsoft.com/office/drawing/2014/main" id="{2AF74B39-974F-4448-A2A3-7E4417115002}"/>
              </a:ext>
            </a:extLst>
          </p:cNvPr>
          <p:cNvSpPr txBox="1">
            <a:spLocks/>
          </p:cNvSpPr>
          <p:nvPr/>
        </p:nvSpPr>
        <p:spPr>
          <a:xfrm>
            <a:off x="628650" y="336692"/>
            <a:ext cx="7886700" cy="10696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Gradient Paradigm</a:t>
            </a:r>
          </a:p>
        </p:txBody>
      </p:sp>
      <p:sp>
        <p:nvSpPr>
          <p:cNvPr id="7" name="Rectangle 6">
            <a:extLst>
              <a:ext uri="{FF2B5EF4-FFF2-40B4-BE49-F238E27FC236}">
                <a16:creationId xmlns:a16="http://schemas.microsoft.com/office/drawing/2014/main" id="{2285B1DE-593E-4E53-842C-B62FD1ED751D}"/>
              </a:ext>
            </a:extLst>
          </p:cNvPr>
          <p:cNvSpPr/>
          <p:nvPr/>
        </p:nvSpPr>
        <p:spPr>
          <a:xfrm>
            <a:off x="2208881" y="1284861"/>
            <a:ext cx="810543" cy="4972050"/>
          </a:xfrm>
          <a:prstGeom prst="rect">
            <a:avLst/>
          </a:prstGeom>
          <a:gradFill flip="none" rotWithShape="1">
            <a:gsLst>
              <a:gs pos="0">
                <a:schemeClr val="accent3">
                  <a:lumMod val="5000"/>
                  <a:lumOff val="95000"/>
                </a:schemeClr>
              </a:gs>
              <a:gs pos="48000">
                <a:schemeClr val="accent3">
                  <a:lumMod val="45000"/>
                  <a:lumOff val="55000"/>
                </a:schemeClr>
              </a:gs>
              <a:gs pos="76000">
                <a:schemeClr val="tx1">
                  <a:lumMod val="65000"/>
                  <a:lumOff val="35000"/>
                </a:schemeClr>
              </a:gs>
              <a:gs pos="100000">
                <a:schemeClr val="tx1">
                  <a:lumMod val="95000"/>
                  <a:lumOff val="5000"/>
                </a:schemeClr>
              </a:gs>
            </a:gsLst>
            <a:lin ang="5400000" scaled="1"/>
            <a:tileRect/>
          </a:gra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0F02850-2044-4434-A50B-7D0BBF5CA789}"/>
              </a:ext>
            </a:extLst>
          </p:cNvPr>
          <p:cNvSpPr/>
          <p:nvPr/>
        </p:nvSpPr>
        <p:spPr>
          <a:xfrm>
            <a:off x="5962650" y="1284861"/>
            <a:ext cx="800100" cy="4972050"/>
          </a:xfrm>
          <a:prstGeom prst="rect">
            <a:avLst/>
          </a:prstGeom>
          <a:gradFill flip="none" rotWithShape="1">
            <a:gsLst>
              <a:gs pos="0">
                <a:schemeClr val="bg1"/>
              </a:gs>
              <a:gs pos="55000">
                <a:schemeClr val="bg1"/>
              </a:gs>
              <a:gs pos="56000">
                <a:schemeClr val="tx1"/>
              </a:gs>
              <a:gs pos="100000">
                <a:schemeClr val="tx1">
                  <a:lumMod val="95000"/>
                  <a:lumOff val="5000"/>
                </a:schemeClr>
              </a:gs>
            </a:gsLst>
            <a:lin ang="5400000" scaled="1"/>
            <a:tileRect/>
          </a:gra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F1FCE85-037A-4EFC-A741-F9C116CDA721}"/>
              </a:ext>
            </a:extLst>
          </p:cNvPr>
          <p:cNvSpPr txBox="1"/>
          <p:nvPr/>
        </p:nvSpPr>
        <p:spPr>
          <a:xfrm>
            <a:off x="3009899" y="3121681"/>
            <a:ext cx="2952751" cy="584775"/>
          </a:xfrm>
          <a:prstGeom prst="rect">
            <a:avLst/>
          </a:prstGeom>
          <a:noFill/>
        </p:spPr>
        <p:txBody>
          <a:bodyPr wrap="square" rtlCol="0">
            <a:spAutoFit/>
          </a:bodyPr>
          <a:lstStyle/>
          <a:p>
            <a:r>
              <a:rPr lang="en-US" sz="3200" dirty="0"/>
              <a:t>Information Loss</a:t>
            </a:r>
          </a:p>
        </p:txBody>
      </p:sp>
      <p:cxnSp>
        <p:nvCxnSpPr>
          <p:cNvPr id="11" name="Straight Arrow Connector 10">
            <a:extLst>
              <a:ext uri="{FF2B5EF4-FFF2-40B4-BE49-F238E27FC236}">
                <a16:creationId xmlns:a16="http://schemas.microsoft.com/office/drawing/2014/main" id="{19C28BAE-1E62-4AD0-ACDC-4C8A760D9DAB}"/>
              </a:ext>
            </a:extLst>
          </p:cNvPr>
          <p:cNvCxnSpPr>
            <a:cxnSpLocks/>
          </p:cNvCxnSpPr>
          <p:nvPr/>
        </p:nvCxnSpPr>
        <p:spPr>
          <a:xfrm>
            <a:off x="3124200" y="4055131"/>
            <a:ext cx="2705100" cy="0"/>
          </a:xfrm>
          <a:prstGeom prst="straightConnector1">
            <a:avLst/>
          </a:prstGeom>
          <a:ln w="635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9C9AEEE-7A4E-40E5-B10B-B0B4F75CBE6D}"/>
              </a:ext>
            </a:extLst>
          </p:cNvPr>
          <p:cNvSpPr txBox="1"/>
          <p:nvPr/>
        </p:nvSpPr>
        <p:spPr>
          <a:xfrm>
            <a:off x="6762750" y="3110139"/>
            <a:ext cx="2343150" cy="1077218"/>
          </a:xfrm>
          <a:prstGeom prst="rect">
            <a:avLst/>
          </a:prstGeom>
          <a:noFill/>
        </p:spPr>
        <p:txBody>
          <a:bodyPr wrap="square" rtlCol="0">
            <a:spAutoFit/>
          </a:bodyPr>
          <a:lstStyle/>
          <a:p>
            <a:r>
              <a:rPr lang="en-US" sz="3200" dirty="0"/>
              <a:t>Abrupt discontinuity</a:t>
            </a:r>
            <a:endParaRPr lang="en-US" sz="3600" dirty="0"/>
          </a:p>
        </p:txBody>
      </p:sp>
      <p:sp>
        <p:nvSpPr>
          <p:cNvPr id="13" name="TextBox 12">
            <a:extLst>
              <a:ext uri="{FF2B5EF4-FFF2-40B4-BE49-F238E27FC236}">
                <a16:creationId xmlns:a16="http://schemas.microsoft.com/office/drawing/2014/main" id="{183E31D5-54A5-4EE6-B06B-8A094738948B}"/>
              </a:ext>
            </a:extLst>
          </p:cNvPr>
          <p:cNvSpPr txBox="1"/>
          <p:nvPr/>
        </p:nvSpPr>
        <p:spPr>
          <a:xfrm>
            <a:off x="-55150" y="3110139"/>
            <a:ext cx="2130681" cy="1077218"/>
          </a:xfrm>
          <a:prstGeom prst="rect">
            <a:avLst/>
          </a:prstGeom>
          <a:noFill/>
        </p:spPr>
        <p:txBody>
          <a:bodyPr wrap="square" rtlCol="0">
            <a:spAutoFit/>
          </a:bodyPr>
          <a:lstStyle/>
          <a:p>
            <a:pPr algn="r"/>
            <a:r>
              <a:rPr lang="en-US" sz="3200" dirty="0"/>
              <a:t>Natural variation</a:t>
            </a:r>
          </a:p>
        </p:txBody>
      </p:sp>
      <p:sp>
        <p:nvSpPr>
          <p:cNvPr id="10" name="TextBox 9">
            <a:extLst>
              <a:ext uri="{FF2B5EF4-FFF2-40B4-BE49-F238E27FC236}">
                <a16:creationId xmlns:a16="http://schemas.microsoft.com/office/drawing/2014/main" id="{DB062256-E735-4828-A87D-1F175DD01EB6}"/>
              </a:ext>
            </a:extLst>
          </p:cNvPr>
          <p:cNvSpPr txBox="1"/>
          <p:nvPr/>
        </p:nvSpPr>
        <p:spPr>
          <a:xfrm>
            <a:off x="1548811" y="6273225"/>
            <a:ext cx="2130681" cy="584775"/>
          </a:xfrm>
          <a:prstGeom prst="rect">
            <a:avLst/>
          </a:prstGeom>
          <a:noFill/>
        </p:spPr>
        <p:txBody>
          <a:bodyPr wrap="square" rtlCol="0">
            <a:spAutoFit/>
          </a:bodyPr>
          <a:lstStyle/>
          <a:p>
            <a:pPr algn="ctr"/>
            <a:r>
              <a:rPr lang="en-US" sz="3200" dirty="0"/>
              <a:t>Gradient</a:t>
            </a:r>
          </a:p>
        </p:txBody>
      </p:sp>
      <p:sp>
        <p:nvSpPr>
          <p:cNvPr id="14" name="TextBox 13">
            <a:extLst>
              <a:ext uri="{FF2B5EF4-FFF2-40B4-BE49-F238E27FC236}">
                <a16:creationId xmlns:a16="http://schemas.microsoft.com/office/drawing/2014/main" id="{0D1A62AE-FE1E-45DC-B0AC-D67602066C82}"/>
              </a:ext>
            </a:extLst>
          </p:cNvPr>
          <p:cNvSpPr txBox="1"/>
          <p:nvPr/>
        </p:nvSpPr>
        <p:spPr>
          <a:xfrm>
            <a:off x="5297359" y="6273593"/>
            <a:ext cx="2130681" cy="584775"/>
          </a:xfrm>
          <a:prstGeom prst="rect">
            <a:avLst/>
          </a:prstGeom>
          <a:noFill/>
        </p:spPr>
        <p:txBody>
          <a:bodyPr wrap="square" rtlCol="0">
            <a:spAutoFit/>
          </a:bodyPr>
          <a:lstStyle/>
          <a:p>
            <a:pPr algn="ctr"/>
            <a:r>
              <a:rPr lang="en-US" sz="3200" dirty="0"/>
              <a:t>Discrete</a:t>
            </a:r>
          </a:p>
        </p:txBody>
      </p:sp>
    </p:spTree>
    <p:extLst>
      <p:ext uri="{BB962C8B-B14F-4D97-AF65-F5344CB8AC3E}">
        <p14:creationId xmlns:p14="http://schemas.microsoft.com/office/powerpoint/2010/main" val="842078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669378-D83F-4438-805F-772D2A68DBFA}"/>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E1FFC3BA-73FE-40AD-8550-A5CD7A1685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78310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A85225F4-B101-4E7B-9DBF-CBCAED2D5B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2415398" cy="552091"/>
          </a:xfrm>
          <a:prstGeom prst="rect">
            <a:avLst/>
          </a:prstGeom>
        </p:spPr>
      </p:pic>
      <p:sp>
        <p:nvSpPr>
          <p:cNvPr id="24" name="Title 1">
            <a:extLst>
              <a:ext uri="{FF2B5EF4-FFF2-40B4-BE49-F238E27FC236}">
                <a16:creationId xmlns:a16="http://schemas.microsoft.com/office/drawing/2014/main" id="{1F7EC456-7614-4793-B62D-D0ECA68F6461}"/>
              </a:ext>
            </a:extLst>
          </p:cNvPr>
          <p:cNvSpPr txBox="1">
            <a:spLocks/>
          </p:cNvSpPr>
          <p:nvPr/>
        </p:nvSpPr>
        <p:spPr>
          <a:xfrm>
            <a:off x="628650" y="356748"/>
            <a:ext cx="7886700" cy="10696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Vegetation Plots Database</a:t>
            </a:r>
          </a:p>
        </p:txBody>
      </p:sp>
      <p:pic>
        <p:nvPicPr>
          <p:cNvPr id="6" name="Picture 5">
            <a:extLst>
              <a:ext uri="{FF2B5EF4-FFF2-40B4-BE49-F238E27FC236}">
                <a16:creationId xmlns:a16="http://schemas.microsoft.com/office/drawing/2014/main" id="{30C547A3-61B7-43A6-81BC-D4D07D822B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935" y="1343025"/>
            <a:ext cx="6952129" cy="5372100"/>
          </a:xfrm>
          <a:prstGeom prst="rect">
            <a:avLst/>
          </a:prstGeom>
        </p:spPr>
      </p:pic>
    </p:spTree>
    <p:extLst>
      <p:ext uri="{BB962C8B-B14F-4D97-AF65-F5344CB8AC3E}">
        <p14:creationId xmlns:p14="http://schemas.microsoft.com/office/powerpoint/2010/main" val="1794866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A85225F4-B101-4E7B-9DBF-CBCAED2D5B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2415398" cy="552091"/>
          </a:xfrm>
          <a:prstGeom prst="rect">
            <a:avLst/>
          </a:prstGeom>
        </p:spPr>
      </p:pic>
      <p:sp>
        <p:nvSpPr>
          <p:cNvPr id="24" name="Title 1">
            <a:extLst>
              <a:ext uri="{FF2B5EF4-FFF2-40B4-BE49-F238E27FC236}">
                <a16:creationId xmlns:a16="http://schemas.microsoft.com/office/drawing/2014/main" id="{1F7EC456-7614-4793-B62D-D0ECA68F6461}"/>
              </a:ext>
            </a:extLst>
          </p:cNvPr>
          <p:cNvSpPr txBox="1">
            <a:spLocks/>
          </p:cNvSpPr>
          <p:nvPr/>
        </p:nvSpPr>
        <p:spPr>
          <a:xfrm>
            <a:off x="628650" y="356748"/>
            <a:ext cx="7886700" cy="10696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Study Area</a:t>
            </a:r>
          </a:p>
        </p:txBody>
      </p:sp>
      <p:pic>
        <p:nvPicPr>
          <p:cNvPr id="3" name="Picture 2">
            <a:extLst>
              <a:ext uri="{FF2B5EF4-FFF2-40B4-BE49-F238E27FC236}">
                <a16:creationId xmlns:a16="http://schemas.microsoft.com/office/drawing/2014/main" id="{91E0A3A8-92EF-4D5C-AD1F-A1637546CF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210" y="1281545"/>
            <a:ext cx="7114615" cy="5497658"/>
          </a:xfrm>
          <a:prstGeom prst="rect">
            <a:avLst/>
          </a:prstGeom>
        </p:spPr>
      </p:pic>
    </p:spTree>
    <p:extLst>
      <p:ext uri="{BB962C8B-B14F-4D97-AF65-F5344CB8AC3E}">
        <p14:creationId xmlns:p14="http://schemas.microsoft.com/office/powerpoint/2010/main" val="163093677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2925</TotalTime>
  <Words>2275</Words>
  <Application>Microsoft Office PowerPoint</Application>
  <PresentationFormat>On-screen Show (4:3)</PresentationFormat>
  <Paragraphs>236</Paragraphs>
  <Slides>30</Slides>
  <Notes>21</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6" baseType="lpstr">
      <vt:lpstr>Arial</vt:lpstr>
      <vt:lpstr>Calibri</vt:lpstr>
      <vt:lpstr>Calibri Light</vt:lpstr>
      <vt:lpstr>Roboto Condensed</vt:lpstr>
      <vt:lpstr>Office Theme</vt:lpstr>
      <vt:lpstr>Image</vt:lpstr>
      <vt:lpstr>Individually-varying, niche-based patterns of species foliar cover in Arctic Alaska</vt:lpstr>
      <vt:lpstr>PowerPoint Presentation</vt:lpstr>
      <vt:lpstr>PowerPoint Presentation</vt:lpstr>
      <vt:lpstr>Discrete Type Mapping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Line-Point Intercept</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Harmonization Methods</dc:title>
  <dc:creator>Timm W Nawrocki</dc:creator>
  <cp:lastModifiedBy>Timm Nawrocki</cp:lastModifiedBy>
  <cp:revision>377</cp:revision>
  <dcterms:created xsi:type="dcterms:W3CDTF">2017-10-14T20:25:12Z</dcterms:created>
  <dcterms:modified xsi:type="dcterms:W3CDTF">2019-02-26T06:46:52Z</dcterms:modified>
</cp:coreProperties>
</file>